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1"/>
  </p:notesMasterIdLst>
  <p:sldIdLst>
    <p:sldId id="256" r:id="rId2"/>
    <p:sldId id="315" r:id="rId3"/>
    <p:sldId id="318" r:id="rId4"/>
    <p:sldId id="319" r:id="rId5"/>
    <p:sldId id="317" r:id="rId6"/>
    <p:sldId id="342" r:id="rId7"/>
    <p:sldId id="320" r:id="rId8"/>
    <p:sldId id="323" r:id="rId9"/>
    <p:sldId id="324" r:id="rId10"/>
    <p:sldId id="328" r:id="rId11"/>
    <p:sldId id="329" r:id="rId12"/>
    <p:sldId id="331" r:id="rId13"/>
    <p:sldId id="334" r:id="rId14"/>
    <p:sldId id="335" r:id="rId15"/>
    <p:sldId id="336" r:id="rId16"/>
    <p:sldId id="337" r:id="rId17"/>
    <p:sldId id="339" r:id="rId18"/>
    <p:sldId id="343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072" autoAdjust="0"/>
  </p:normalViewPr>
  <p:slideViewPr>
    <p:cSldViewPr snapToGrid="0">
      <p:cViewPr varScale="1">
        <p:scale>
          <a:sx n="101" d="100"/>
          <a:sy n="101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70E4-02C9-4E7A-AE7B-414A9032358F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46A7-7734-41EA-9E10-BE107F13E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8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46A7-7734-41EA-9E10-BE107F13E7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1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46A7-7734-41EA-9E10-BE107F13E7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90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46A7-7734-41EA-9E10-BE107F13E7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3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46A7-7734-41EA-9E10-BE107F13E7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9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46A7-7734-41EA-9E10-BE107F13E7C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E8A3-07FC-43B3-BB86-F27CDE161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C6EDB-F9BE-478E-8B4C-9759C443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2DF92-1471-4BC8-BC17-876B0752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0E68-3409-4D8B-9EDD-4BF0C6FC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259C-940F-46A2-AE8E-4035C4EF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3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9795-9543-47F4-BEF8-428BE906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B1241-1E5F-4FB3-8B8C-DFA524AB2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1AF11-E0F9-4065-9672-2F2F9E2E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C7645-457E-40C5-9CAA-747A176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73D3-3A64-49D4-BB1B-F2EDCBFB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3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600D6-AE25-45DA-8A4E-3DA09D8FB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D7408-3BA0-4102-9DB9-84E1F5D85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B0515-440C-428C-82C8-A31671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DD697-B419-41A6-A947-266D0EFE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624B-D9B0-4302-B5F3-BCD511B3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9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10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AF03-5EA3-4BA7-9D68-41BE4078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D9239-2AAD-4FA2-BD37-5E7A0C5B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20E9-F77F-492C-9C47-F06F4F21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CEB19-C98E-4175-B111-D228C16C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68115-0274-4F3C-9F3D-D1B5922E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D9E6-AE9A-4AC8-9843-9D52F225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99053-4472-4A2E-9DF5-E77E8DCD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DA0CC-F325-4B1D-8717-0EC98BE8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3195-5CAD-48F7-9E3C-DB3E1CA5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39732-50AF-4C3B-988F-6AA6F192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1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AD22-7E21-4920-955A-83B4A9FA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BFBF-5091-481C-8B50-5F670F7B1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624CF-F9AE-48C4-9661-04EFB18D4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A462A-B506-4948-8FC9-53B6CF6C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BB1A5-39EE-4A25-A303-AAFA77DE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0BCAB-5BB2-4102-9C48-BF0A7F1F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38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EA14-4F59-4CE4-966A-5E5E8C2A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2EF1D-B0AF-4534-9119-E758AF90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C7A78-22A5-4A65-B916-4E74F9A3E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E0AC3-5144-4284-AD9A-27CC625A7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5D8A8-F1A8-4536-B22F-4519F19D2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9170B-6A01-4151-865D-23C53127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B91EC-A134-4FC4-8843-FBD7B401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FC7FE-A4CF-49FD-9B37-91EF6DDE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2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4656-60DD-4001-A88C-566D9A58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F0361-B236-4DA8-B8B3-2E429615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C06C7-0985-40B4-AFB2-6AE9BF6A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4A806-288F-46DC-A67B-04F29C4B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1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CB94C-0D20-452C-9F9B-F5C0045D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CEF53-39D3-4199-B91C-9F2CBB15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CFBBC-4A2F-443A-831D-03084B48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1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051B-E4FD-48BA-AD38-816B16AA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2F05-F472-4444-91A8-DE85C3AF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0FCF8-3699-454B-91CB-073B33EFF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2B6B-424F-436D-9A48-E6671CBF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F68C8-978E-4923-B3CC-67CEBF13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CB50B-D29E-46F4-8DF8-E5B7E106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07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6E0F-0D72-4B5F-9DED-FCB5073B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570C2-1B99-479F-8493-41F4BC4E4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B38E5-7C36-4177-939F-2E6EE975E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44A7-9E82-4D5F-A918-D8AE01C3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13522-CB8F-4EF7-8D55-613ACCAF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C6113-4DE7-4C82-A1AD-3BE28FB9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7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7379F-7730-4CF5-9002-73FE314E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9DE5B-CBEE-459E-94BC-DAD49D8A7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4BABC-4EEE-408F-8EE2-EC92EAC9B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AF40-FD5C-46FA-A81B-8A1D4A50E8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D274-E81E-496E-97F9-C8342802D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7B17F-8BE6-44B6-B033-8D2A78B7C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84CC-BF2D-466A-A336-95EF2A0E3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534945-5BFE-B8E4-3B03-E5E54C23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685" y="5446901"/>
            <a:ext cx="1066409" cy="108832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22F2932-528E-4BCE-8814-4ACDD87A6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668CD2-D4BB-C0B9-974A-0BC339DC3F9D}"/>
              </a:ext>
            </a:extLst>
          </p:cNvPr>
          <p:cNvSpPr txBox="1"/>
          <p:nvPr/>
        </p:nvSpPr>
        <p:spPr>
          <a:xfrm>
            <a:off x="445770" y="719580"/>
            <a:ext cx="113004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Latching Solid-State Relays for the Direct Replacement of Electromechanical Relays in Space, Aerospace/</a:t>
            </a:r>
            <a:r>
              <a:rPr lang="en-US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Industrial Control System Applications</a:t>
            </a:r>
            <a:endParaRPr lang="en-GB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7A165-A198-1516-A6B9-C66E059E14EF}"/>
              </a:ext>
            </a:extLst>
          </p:cNvPr>
          <p:cNvSpPr txBox="1"/>
          <p:nvPr/>
        </p:nvSpPr>
        <p:spPr>
          <a:xfrm>
            <a:off x="3048699" y="4288126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Thomas Bayat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CEO and Managing Director MSc. optoelectronics MIEEE, MIOD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F9D52-12AC-8A89-5962-5C763EAA0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" y="3796572"/>
            <a:ext cx="2366963" cy="2966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E32A6-9F7D-4F83-CBBA-1718A1F50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875" y="3787723"/>
            <a:ext cx="2419350" cy="2977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2CEAC-1BF6-C07B-4A26-A49AC4242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518" y="5316536"/>
            <a:ext cx="2366964" cy="139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45CE0A-E6E1-8953-97A3-0C9FC0E93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674" y="5467791"/>
            <a:ext cx="1344316" cy="10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A7281F-7DA7-9A86-6E04-62303B2ACFE4}"/>
              </a:ext>
            </a:extLst>
          </p:cNvPr>
          <p:cNvSpPr txBox="1"/>
          <p:nvPr/>
        </p:nvSpPr>
        <p:spPr>
          <a:xfrm>
            <a:off x="1929539" y="543544"/>
            <a:ext cx="833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Development 2 (Application 2) Test Results</a:t>
            </a:r>
            <a:endParaRPr lang="en-GB" sz="36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122C3F-B2D0-05A2-2055-45BB52371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44960"/>
              </p:ext>
            </p:extLst>
          </p:nvPr>
        </p:nvGraphicFramePr>
        <p:xfrm>
          <a:off x="8422154" y="3429000"/>
          <a:ext cx="34817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12292387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3437645757"/>
                    </a:ext>
                  </a:extLst>
                </a:gridCol>
                <a:gridCol w="967105">
                  <a:extLst>
                    <a:ext uri="{9D8B030D-6E8A-4147-A177-3AD203B41FA5}">
                      <a16:colId xmlns:a16="http://schemas.microsoft.com/office/drawing/2014/main" val="2129660943"/>
                    </a:ext>
                  </a:extLst>
                </a:gridCol>
                <a:gridCol w="889967">
                  <a:extLst>
                    <a:ext uri="{9D8B030D-6E8A-4147-A177-3AD203B41FA5}">
                      <a16:colId xmlns:a16="http://schemas.microsoft.com/office/drawing/2014/main" val="34868836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3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910µs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80µs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7809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17B0D8-3563-B8C4-026A-2BB7F0953334}"/>
              </a:ext>
            </a:extLst>
          </p:cNvPr>
          <p:cNvSpPr txBox="1"/>
          <p:nvPr/>
        </p:nvSpPr>
        <p:spPr>
          <a:xfrm>
            <a:off x="9490426" y="1560621"/>
            <a:ext cx="18463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Vbus</a:t>
            </a:r>
            <a:r>
              <a:rPr lang="en-US" dirty="0"/>
              <a:t> = 28V</a:t>
            </a:r>
          </a:p>
          <a:p>
            <a:r>
              <a:rPr lang="en-GB" dirty="0" err="1"/>
              <a:t>IXV</a:t>
            </a:r>
            <a:r>
              <a:rPr lang="en-GB" baseline="-25000" dirty="0" err="1"/>
              <a:t>Latch</a:t>
            </a:r>
            <a:r>
              <a:rPr lang="en-GB" dirty="0"/>
              <a:t> = 5.5mA</a:t>
            </a:r>
          </a:p>
          <a:p>
            <a:r>
              <a:rPr lang="en-GB" dirty="0" err="1"/>
              <a:t>IXV</a:t>
            </a:r>
            <a:r>
              <a:rPr lang="en-GB" baseline="-25000" dirty="0" err="1"/>
              <a:t>Reset</a:t>
            </a:r>
            <a:r>
              <a:rPr lang="en-GB" dirty="0"/>
              <a:t> = </a:t>
            </a:r>
            <a:r>
              <a:rPr lang="en-US" dirty="0"/>
              <a:t>0.7mA</a:t>
            </a:r>
          </a:p>
          <a:p>
            <a:r>
              <a:rPr lang="en-US" dirty="0" err="1"/>
              <a:t>Vout</a:t>
            </a:r>
            <a:r>
              <a:rPr lang="en-US" dirty="0"/>
              <a:t> = 28V</a:t>
            </a:r>
          </a:p>
          <a:p>
            <a:r>
              <a:rPr lang="en-US" dirty="0" err="1"/>
              <a:t>Iout</a:t>
            </a:r>
            <a:r>
              <a:rPr lang="en-US" dirty="0"/>
              <a:t> = 1.16A</a:t>
            </a:r>
          </a:p>
          <a:p>
            <a:r>
              <a:rPr lang="en-US" dirty="0"/>
              <a:t>RL = 24</a:t>
            </a:r>
            <a:r>
              <a:rPr lang="el-GR" dirty="0"/>
              <a:t>Ω</a:t>
            </a:r>
            <a:endParaRPr lang="en-US" dirty="0"/>
          </a:p>
        </p:txBody>
      </p:sp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D278D845-A5D5-FF2E-2804-01079221F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6" y="4454644"/>
            <a:ext cx="3600000" cy="216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6474D45-0686-CBA0-CC9B-F92A9F7021E2}"/>
              </a:ext>
            </a:extLst>
          </p:cNvPr>
          <p:cNvGrpSpPr/>
          <p:nvPr/>
        </p:nvGrpSpPr>
        <p:grpSpPr>
          <a:xfrm>
            <a:off x="298580" y="1224222"/>
            <a:ext cx="7851226" cy="5390422"/>
            <a:chOff x="298580" y="964163"/>
            <a:chExt cx="7851226" cy="5390422"/>
          </a:xfrm>
        </p:grpSpPr>
        <p:pic>
          <p:nvPicPr>
            <p:cNvPr id="12" name="Picture 1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5A3D4687-106B-88D2-B3A5-4495B792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80" y="1320795"/>
              <a:ext cx="3600000" cy="216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D12C9B-3A28-C6E6-E469-1550F5D61B4C}"/>
                </a:ext>
              </a:extLst>
            </p:cNvPr>
            <p:cNvSpPr txBox="1"/>
            <p:nvPr/>
          </p:nvSpPr>
          <p:spPr>
            <a:xfrm>
              <a:off x="1546213" y="964163"/>
              <a:ext cx="1083827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 to NO</a:t>
              </a:r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9F790F-B4DB-A469-0C34-2BDBB6860947}"/>
                </a:ext>
              </a:extLst>
            </p:cNvPr>
            <p:cNvSpPr txBox="1"/>
            <p:nvPr/>
          </p:nvSpPr>
          <p:spPr>
            <a:xfrm>
              <a:off x="1479538" y="3848099"/>
              <a:ext cx="1076189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 to NC</a:t>
              </a:r>
              <a:endParaRPr lang="en-GB" dirty="0"/>
            </a:p>
          </p:txBody>
        </p:sp>
        <p:pic>
          <p:nvPicPr>
            <p:cNvPr id="16" name="Picture 1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0672F5F8-485B-C899-35BA-53C1F6FD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06" y="1320795"/>
              <a:ext cx="3600000" cy="2160000"/>
            </a:xfrm>
            <a:prstGeom prst="rect">
              <a:avLst/>
            </a:prstGeom>
          </p:spPr>
        </p:pic>
        <p:pic>
          <p:nvPicPr>
            <p:cNvPr id="17" name="Picture 1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18A98FF-9713-8AFD-76B3-D4D0D4AD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06" y="4194585"/>
              <a:ext cx="3600000" cy="216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0A9F3-A11C-71BA-CF4B-6044334EA018}"/>
                </a:ext>
              </a:extLst>
            </p:cNvPr>
            <p:cNvSpPr txBox="1"/>
            <p:nvPr/>
          </p:nvSpPr>
          <p:spPr>
            <a:xfrm>
              <a:off x="5667471" y="980497"/>
              <a:ext cx="1316028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Reset to NO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90014B-A5BB-8CF8-00CA-BE29086F5829}"/>
                </a:ext>
              </a:extLst>
            </p:cNvPr>
            <p:cNvSpPr txBox="1"/>
            <p:nvPr/>
          </p:nvSpPr>
          <p:spPr>
            <a:xfrm>
              <a:off x="5667471" y="3848099"/>
              <a:ext cx="1308390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Reset to NC</a:t>
              </a:r>
              <a:endParaRPr lang="en-GB" dirty="0"/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277A0EB-FF01-8815-6682-46CD63EF7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92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3B9BA7-17B6-1818-CEB3-BD08BF18A02E}"/>
              </a:ext>
            </a:extLst>
          </p:cNvPr>
          <p:cNvSpPr txBox="1"/>
          <p:nvPr/>
        </p:nvSpPr>
        <p:spPr>
          <a:xfrm>
            <a:off x="2225549" y="551379"/>
            <a:ext cx="774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Development 3 Without VCC (10 to 50V)</a:t>
            </a:r>
            <a:endParaRPr lang="en-GB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B016CA-D895-CA05-2D88-CC5EA09E4B2C}"/>
              </a:ext>
            </a:extLst>
          </p:cNvPr>
          <p:cNvGrpSpPr/>
          <p:nvPr/>
        </p:nvGrpSpPr>
        <p:grpSpPr>
          <a:xfrm>
            <a:off x="530890" y="1440373"/>
            <a:ext cx="10709873" cy="3532531"/>
            <a:chOff x="530890" y="752475"/>
            <a:chExt cx="10709873" cy="35325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8065F8-EF0F-3E27-0484-D62D24630E51}"/>
                </a:ext>
              </a:extLst>
            </p:cNvPr>
            <p:cNvSpPr/>
            <p:nvPr/>
          </p:nvSpPr>
          <p:spPr>
            <a:xfrm>
              <a:off x="1415640" y="1177821"/>
              <a:ext cx="3044843" cy="310718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85BD64-DA7C-6F79-CB77-06353DA7541A}"/>
                </a:ext>
              </a:extLst>
            </p:cNvPr>
            <p:cNvCxnSpPr/>
            <p:nvPr/>
          </p:nvCxnSpPr>
          <p:spPr>
            <a:xfrm>
              <a:off x="530890" y="2057654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F3AF5E4-428C-6E78-81E2-4CDEBC075179}"/>
                </a:ext>
              </a:extLst>
            </p:cNvPr>
            <p:cNvCxnSpPr/>
            <p:nvPr/>
          </p:nvCxnSpPr>
          <p:spPr>
            <a:xfrm>
              <a:off x="530890" y="2701467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E89444A-684E-D6BC-EAEE-04127391B2AD}"/>
                </a:ext>
              </a:extLst>
            </p:cNvPr>
            <p:cNvCxnSpPr/>
            <p:nvPr/>
          </p:nvCxnSpPr>
          <p:spPr>
            <a:xfrm>
              <a:off x="540795" y="3401263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F22701-6387-C465-CF9C-6554BEB17F72}"/>
                </a:ext>
              </a:extLst>
            </p:cNvPr>
            <p:cNvCxnSpPr/>
            <p:nvPr/>
          </p:nvCxnSpPr>
          <p:spPr>
            <a:xfrm>
              <a:off x="4460483" y="1526526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20957D-F9D5-9607-892D-F61CDDAE5073}"/>
                </a:ext>
              </a:extLst>
            </p:cNvPr>
            <p:cNvCxnSpPr/>
            <p:nvPr/>
          </p:nvCxnSpPr>
          <p:spPr>
            <a:xfrm>
              <a:off x="4460483" y="1930853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9E7404-A7BD-6C98-EE8B-C9BD327E65A4}"/>
                </a:ext>
              </a:extLst>
            </p:cNvPr>
            <p:cNvCxnSpPr/>
            <p:nvPr/>
          </p:nvCxnSpPr>
          <p:spPr>
            <a:xfrm>
              <a:off x="4460483" y="2369392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902967-DB9E-19C8-EC15-6715DDCB7558}"/>
                </a:ext>
              </a:extLst>
            </p:cNvPr>
            <p:cNvCxnSpPr/>
            <p:nvPr/>
          </p:nvCxnSpPr>
          <p:spPr>
            <a:xfrm>
              <a:off x="4460483" y="3751168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0CD954-72EC-071A-B7AE-054CE2534806}"/>
                </a:ext>
              </a:extLst>
            </p:cNvPr>
            <p:cNvCxnSpPr/>
            <p:nvPr/>
          </p:nvCxnSpPr>
          <p:spPr>
            <a:xfrm>
              <a:off x="4449659" y="2844217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427575A-3C6C-043F-2D1B-C04931DC4094}"/>
                </a:ext>
              </a:extLst>
            </p:cNvPr>
            <p:cNvCxnSpPr/>
            <p:nvPr/>
          </p:nvCxnSpPr>
          <p:spPr>
            <a:xfrm>
              <a:off x="4449659" y="3264095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F8D5D2-F4AC-EBC4-5B74-48D233C4963B}"/>
                </a:ext>
              </a:extLst>
            </p:cNvPr>
            <p:cNvSpPr txBox="1"/>
            <p:nvPr/>
          </p:nvSpPr>
          <p:spPr>
            <a:xfrm>
              <a:off x="1374904" y="1817006"/>
              <a:ext cx="746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Latch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134D2C-9D17-72AE-1E67-2BA5837AD794}"/>
                </a:ext>
              </a:extLst>
            </p:cNvPr>
            <p:cNvSpPr txBox="1"/>
            <p:nvPr/>
          </p:nvSpPr>
          <p:spPr>
            <a:xfrm>
              <a:off x="1366505" y="2538845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Reset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7CE59A-2ACE-C162-22DF-49A667E0CDE9}"/>
                </a:ext>
              </a:extLst>
            </p:cNvPr>
            <p:cNvSpPr txBox="1"/>
            <p:nvPr/>
          </p:nvSpPr>
          <p:spPr>
            <a:xfrm>
              <a:off x="1366505" y="3216597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Gnd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BE0CEF-6862-04E3-CEA1-DF9E5CBFB0F8}"/>
                </a:ext>
              </a:extLst>
            </p:cNvPr>
            <p:cNvSpPr txBox="1"/>
            <p:nvPr/>
          </p:nvSpPr>
          <p:spPr>
            <a:xfrm flipH="1">
              <a:off x="3650001" y="1368613"/>
              <a:ext cx="86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XVBus</a:t>
              </a:r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55E8BB-6B39-DF3D-2AE2-F28734D7C61C}"/>
                </a:ext>
              </a:extLst>
            </p:cNvPr>
            <p:cNvSpPr txBox="1"/>
            <p:nvPr/>
          </p:nvSpPr>
          <p:spPr>
            <a:xfrm>
              <a:off x="4037181" y="1746187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A3</a:t>
              </a:r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850EB9-A98A-E047-6DFA-8C6C5AA768BC}"/>
                </a:ext>
              </a:extLst>
            </p:cNvPr>
            <p:cNvSpPr txBox="1"/>
            <p:nvPr/>
          </p:nvSpPr>
          <p:spPr>
            <a:xfrm>
              <a:off x="4037181" y="2167651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A1</a:t>
              </a:r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1C355A-4D86-3442-F5DE-C5A07CAD25E7}"/>
                </a:ext>
              </a:extLst>
            </p:cNvPr>
            <p:cNvSpPr txBox="1"/>
            <p:nvPr/>
          </p:nvSpPr>
          <p:spPr>
            <a:xfrm>
              <a:off x="3005680" y="3564115"/>
              <a:ext cx="1475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XVBus</a:t>
              </a:r>
              <a:r>
                <a:rPr lang="en-US" dirty="0"/>
                <a:t> return</a:t>
              </a:r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FF3704-F076-134B-DC92-816CF122ED7C}"/>
                </a:ext>
              </a:extLst>
            </p:cNvPr>
            <p:cNvSpPr txBox="1"/>
            <p:nvPr/>
          </p:nvSpPr>
          <p:spPr>
            <a:xfrm>
              <a:off x="4021787" y="263791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B3</a:t>
              </a:r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78E2D0-D928-F1A6-5C82-8FC49F85F8F4}"/>
                </a:ext>
              </a:extLst>
            </p:cNvPr>
            <p:cNvSpPr txBox="1"/>
            <p:nvPr/>
          </p:nvSpPr>
          <p:spPr>
            <a:xfrm>
              <a:off x="4030186" y="301570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B1</a:t>
              </a:r>
              <a:endParaRPr lang="en-GB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C5A7D5-DDF2-E12E-5B0E-2D231A323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5900" y="3751168"/>
              <a:ext cx="2497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1C9A61-AD2B-56C9-A0B0-476286ECBE1C}"/>
                </a:ext>
              </a:extLst>
            </p:cNvPr>
            <p:cNvCxnSpPr>
              <a:cxnSpLocks/>
            </p:cNvCxnSpPr>
            <p:nvPr/>
          </p:nvCxnSpPr>
          <p:spPr>
            <a:xfrm>
              <a:off x="2755900" y="2141219"/>
              <a:ext cx="0" cy="1609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5021D9-092E-191A-DEDC-9EEC1A6583E4}"/>
                </a:ext>
              </a:extLst>
            </p:cNvPr>
            <p:cNvCxnSpPr>
              <a:cxnSpLocks/>
            </p:cNvCxnSpPr>
            <p:nvPr/>
          </p:nvCxnSpPr>
          <p:spPr>
            <a:xfrm>
              <a:off x="2749941" y="2141219"/>
              <a:ext cx="11124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D44484-B942-DF0A-5287-CB1AF0697A72}"/>
                </a:ext>
              </a:extLst>
            </p:cNvPr>
            <p:cNvCxnSpPr/>
            <p:nvPr/>
          </p:nvCxnSpPr>
          <p:spPr>
            <a:xfrm flipV="1">
              <a:off x="3857998" y="2019670"/>
              <a:ext cx="259555" cy="112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F6516D-66B2-0DE5-9D78-CDC7B7816B8E}"/>
                </a:ext>
              </a:extLst>
            </p:cNvPr>
            <p:cNvSpPr/>
            <p:nvPr/>
          </p:nvSpPr>
          <p:spPr>
            <a:xfrm>
              <a:off x="4081677" y="201121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41B16666-781C-6FE2-2D21-F34DB7950DC2}"/>
                </a:ext>
              </a:extLst>
            </p:cNvPr>
            <p:cNvSpPr/>
            <p:nvPr/>
          </p:nvSpPr>
          <p:spPr>
            <a:xfrm>
              <a:off x="3618027" y="2019670"/>
              <a:ext cx="419100" cy="423759"/>
            </a:xfrm>
            <a:prstGeom prst="arc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D81FFF-8E27-61DA-1374-007C48D6A48E}"/>
                </a:ext>
              </a:extLst>
            </p:cNvPr>
            <p:cNvSpPr/>
            <p:nvPr/>
          </p:nvSpPr>
          <p:spPr>
            <a:xfrm>
              <a:off x="4083891" y="219653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A1970C-DF13-EC5E-CBB2-18DE8D5D11AD}"/>
                </a:ext>
              </a:extLst>
            </p:cNvPr>
            <p:cNvSpPr txBox="1"/>
            <p:nvPr/>
          </p:nvSpPr>
          <p:spPr>
            <a:xfrm>
              <a:off x="2329817" y="752475"/>
              <a:ext cx="1613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ISOCOM LSSR</a:t>
              </a:r>
              <a:endParaRPr lang="en-GB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C3D4153-DB7D-BA6E-AA73-2746876D8B43}"/>
                </a:ext>
              </a:extLst>
            </p:cNvPr>
            <p:cNvGrpSpPr/>
            <p:nvPr/>
          </p:nvGrpSpPr>
          <p:grpSpPr>
            <a:xfrm>
              <a:off x="7359384" y="784487"/>
              <a:ext cx="3881379" cy="3266492"/>
              <a:chOff x="6986646" y="1575062"/>
              <a:chExt cx="3881379" cy="326649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A6AC935-C22C-81D5-4258-3F38E94AF365}"/>
                  </a:ext>
                </a:extLst>
              </p:cNvPr>
              <p:cNvGrpSpPr/>
              <p:nvPr/>
            </p:nvGrpSpPr>
            <p:grpSpPr>
              <a:xfrm>
                <a:off x="6986646" y="2229265"/>
                <a:ext cx="3881379" cy="2612289"/>
                <a:chOff x="7119996" y="1783730"/>
                <a:chExt cx="3881379" cy="2612289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B59D4C9-C335-8138-9321-27BCC0A941B9}"/>
                    </a:ext>
                  </a:extLst>
                </p:cNvPr>
                <p:cNvSpPr/>
                <p:nvPr/>
              </p:nvSpPr>
              <p:spPr>
                <a:xfrm>
                  <a:off x="7258050" y="2126215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C2DC96C-AB46-5270-EBC7-AECA16D5D667}"/>
                    </a:ext>
                  </a:extLst>
                </p:cNvPr>
                <p:cNvSpPr/>
                <p:nvPr/>
              </p:nvSpPr>
              <p:spPr>
                <a:xfrm>
                  <a:off x="8324850" y="2116691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B4D0BFB-850E-FBC6-69BE-9F4303060E03}"/>
                    </a:ext>
                  </a:extLst>
                </p:cNvPr>
                <p:cNvSpPr/>
                <p:nvPr/>
              </p:nvSpPr>
              <p:spPr>
                <a:xfrm>
                  <a:off x="9391650" y="2116691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C61C9D5-E1CB-CA63-7FAC-5479BF112648}"/>
                    </a:ext>
                  </a:extLst>
                </p:cNvPr>
                <p:cNvSpPr/>
                <p:nvPr/>
              </p:nvSpPr>
              <p:spPr>
                <a:xfrm>
                  <a:off x="10458450" y="2129911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4737E8B1-ACFB-BCC7-1038-B711F1209A7D}"/>
                    </a:ext>
                  </a:extLst>
                </p:cNvPr>
                <p:cNvSpPr/>
                <p:nvPr/>
              </p:nvSpPr>
              <p:spPr>
                <a:xfrm>
                  <a:off x="7258050" y="3637967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921D02E-43DF-0EDB-0EF6-AD7F1DF06A94}"/>
                    </a:ext>
                  </a:extLst>
                </p:cNvPr>
                <p:cNvSpPr/>
                <p:nvPr/>
              </p:nvSpPr>
              <p:spPr>
                <a:xfrm>
                  <a:off x="8324850" y="3628443"/>
                  <a:ext cx="171450" cy="1846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0C61A3B-B4E2-6AE1-D3B4-1827C6E80261}"/>
                    </a:ext>
                  </a:extLst>
                </p:cNvPr>
                <p:cNvSpPr/>
                <p:nvPr/>
              </p:nvSpPr>
              <p:spPr>
                <a:xfrm>
                  <a:off x="9391650" y="3628443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59A8979-8E3C-7242-A5D8-F51BF2B9040B}"/>
                    </a:ext>
                  </a:extLst>
                </p:cNvPr>
                <p:cNvSpPr/>
                <p:nvPr/>
              </p:nvSpPr>
              <p:spPr>
                <a:xfrm>
                  <a:off x="10458450" y="3641663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CFA6B0F-A341-44B9-D479-2F0B220AE6FE}"/>
                    </a:ext>
                  </a:extLst>
                </p:cNvPr>
                <p:cNvSpPr/>
                <p:nvPr/>
              </p:nvSpPr>
              <p:spPr>
                <a:xfrm>
                  <a:off x="9877425" y="2860000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3FEE237-06C8-01AF-BE83-CA62F0D03472}"/>
                    </a:ext>
                  </a:extLst>
                </p:cNvPr>
                <p:cNvSpPr/>
                <p:nvPr/>
              </p:nvSpPr>
              <p:spPr>
                <a:xfrm>
                  <a:off x="7800975" y="2869553"/>
                  <a:ext cx="171450" cy="18466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27085AD-830D-E537-65B4-D46533E6F068}"/>
                    </a:ext>
                  </a:extLst>
                </p:cNvPr>
                <p:cNvSpPr txBox="1"/>
                <p:nvPr/>
              </p:nvSpPr>
              <p:spPr>
                <a:xfrm>
                  <a:off x="7119996" y="1783730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B1</a:t>
                  </a:r>
                  <a:endParaRPr lang="en-GB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A60F3C1-0529-826A-9503-A8F71AE6E4EB}"/>
                    </a:ext>
                  </a:extLst>
                </p:cNvPr>
                <p:cNvSpPr txBox="1"/>
                <p:nvPr/>
              </p:nvSpPr>
              <p:spPr>
                <a:xfrm>
                  <a:off x="7119996" y="3794555"/>
                  <a:ext cx="4443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A1</a:t>
                  </a:r>
                  <a:endParaRPr lang="en-GB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832909A-B18B-6D7D-6996-8B50C7581C65}"/>
                    </a:ext>
                  </a:extLst>
                </p:cNvPr>
                <p:cNvSpPr txBox="1"/>
                <p:nvPr/>
              </p:nvSpPr>
              <p:spPr>
                <a:xfrm>
                  <a:off x="8155441" y="1783730"/>
                  <a:ext cx="5102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-X2</a:t>
                  </a:r>
                  <a:endParaRPr lang="en-GB" dirty="0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7DA2464-FB41-087D-02CB-8DE978B49FE8}"/>
                    </a:ext>
                  </a:extLst>
                </p:cNvPr>
                <p:cNvSpPr txBox="1"/>
                <p:nvPr/>
              </p:nvSpPr>
              <p:spPr>
                <a:xfrm>
                  <a:off x="8104322" y="3816217"/>
                  <a:ext cx="5597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+X1</a:t>
                  </a:r>
                  <a:endParaRPr lang="en-GB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6AF7B97-6842-FA09-9910-7D5E13DA8FFB}"/>
                    </a:ext>
                  </a:extLst>
                </p:cNvPr>
                <p:cNvSpPr txBox="1"/>
                <p:nvPr/>
              </p:nvSpPr>
              <p:spPr>
                <a:xfrm>
                  <a:off x="9255199" y="1783730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B2</a:t>
                  </a:r>
                  <a:endParaRPr lang="en-GB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5A419E6-9BD9-71FE-A594-B69AC8FCA871}"/>
                    </a:ext>
                  </a:extLst>
                </p:cNvPr>
                <p:cNvSpPr txBox="1"/>
                <p:nvPr/>
              </p:nvSpPr>
              <p:spPr>
                <a:xfrm>
                  <a:off x="9255199" y="3777299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A2</a:t>
                  </a:r>
                  <a:endParaRPr lang="en-GB" dirty="0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CFF3CA9-0464-046F-FB4F-51EC1C52193A}"/>
                    </a:ext>
                  </a:extLst>
                </p:cNvPr>
                <p:cNvSpPr txBox="1"/>
                <p:nvPr/>
              </p:nvSpPr>
              <p:spPr>
                <a:xfrm>
                  <a:off x="10320396" y="1810754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B3</a:t>
                  </a:r>
                  <a:endParaRPr lang="en-GB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6F88480-5827-6321-D8CF-D47B1B38451F}"/>
                    </a:ext>
                  </a:extLst>
                </p:cNvPr>
                <p:cNvSpPr txBox="1"/>
                <p:nvPr/>
              </p:nvSpPr>
              <p:spPr>
                <a:xfrm>
                  <a:off x="10330328" y="3794555"/>
                  <a:ext cx="4443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A3</a:t>
                  </a:r>
                  <a:endParaRPr lang="en-GB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BE988A6-1C53-AC3E-A46B-7B4CF24BBF8D}"/>
                    </a:ext>
                  </a:extLst>
                </p:cNvPr>
                <p:cNvSpPr txBox="1"/>
                <p:nvPr/>
              </p:nvSpPr>
              <p:spPr>
                <a:xfrm>
                  <a:off x="7938079" y="2767667"/>
                  <a:ext cx="500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-Y2</a:t>
                  </a:r>
                  <a:endParaRPr lang="en-GB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98ED1B3-A3E9-FDB5-FA71-359BE1B721C6}"/>
                    </a:ext>
                  </a:extLst>
                </p:cNvPr>
                <p:cNvSpPr txBox="1"/>
                <p:nvPr/>
              </p:nvSpPr>
              <p:spPr>
                <a:xfrm>
                  <a:off x="10042114" y="2767056"/>
                  <a:ext cx="5565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+Y1</a:t>
                  </a:r>
                  <a:endParaRPr lang="en-GB" dirty="0"/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9B5BA87-B8A4-0A01-17D1-48EFF426A9FE}"/>
                    </a:ext>
                  </a:extLst>
                </p:cNvPr>
                <p:cNvCxnSpPr>
                  <a:stCxn id="41" idx="4"/>
                </p:cNvCxnSpPr>
                <p:nvPr/>
              </p:nvCxnSpPr>
              <p:spPr>
                <a:xfrm flipH="1">
                  <a:off x="7342172" y="2310881"/>
                  <a:ext cx="1603" cy="19088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436CC5CD-8D78-1DDA-BFC4-0D1FA335AE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2648" y="2501767"/>
                  <a:ext cx="192255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0D28C1AB-3514-00BD-8A72-D1A2B1360CAD}"/>
                    </a:ext>
                  </a:extLst>
                </p:cNvPr>
                <p:cNvCxnSpPr/>
                <p:nvPr/>
              </p:nvCxnSpPr>
              <p:spPr>
                <a:xfrm flipH="1">
                  <a:off x="9672637" y="2501767"/>
                  <a:ext cx="8810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F2CD462-4CB8-3B83-DFF5-242227EED0B1}"/>
                    </a:ext>
                  </a:extLst>
                </p:cNvPr>
                <p:cNvCxnSpPr>
                  <a:cxnSpLocks/>
                  <a:stCxn id="44" idx="4"/>
                </p:cNvCxnSpPr>
                <p:nvPr/>
              </p:nvCxnSpPr>
              <p:spPr>
                <a:xfrm>
                  <a:off x="10544175" y="2314577"/>
                  <a:ext cx="0" cy="18719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9CC444F-7B5F-206A-9606-5588A45EE9E2}"/>
                    </a:ext>
                  </a:extLst>
                </p:cNvPr>
                <p:cNvCxnSpPr>
                  <a:stCxn id="43" idx="4"/>
                </p:cNvCxnSpPr>
                <p:nvPr/>
              </p:nvCxnSpPr>
              <p:spPr>
                <a:xfrm>
                  <a:off x="9477375" y="2301357"/>
                  <a:ext cx="195262" cy="20041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6E166CEE-ED46-6381-DD5F-8CBEEDAE0A84}"/>
                    </a:ext>
                  </a:extLst>
                </p:cNvPr>
                <p:cNvSpPr/>
                <p:nvPr/>
              </p:nvSpPr>
              <p:spPr>
                <a:xfrm>
                  <a:off x="9646920" y="247890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BF9B7C9-1FFF-04E4-AF3B-9C587173ADD9}"/>
                    </a:ext>
                  </a:extLst>
                </p:cNvPr>
                <p:cNvSpPr/>
                <p:nvPr/>
              </p:nvSpPr>
              <p:spPr>
                <a:xfrm>
                  <a:off x="9299444" y="2882860"/>
                  <a:ext cx="444352" cy="14465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F0836E94-F67D-2C8D-258B-014BE4D18073}"/>
                    </a:ext>
                  </a:extLst>
                </p:cNvPr>
                <p:cNvSpPr/>
                <p:nvPr/>
              </p:nvSpPr>
              <p:spPr>
                <a:xfrm>
                  <a:off x="8496881" y="2885898"/>
                  <a:ext cx="444352" cy="14465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6BAA5596-E195-C2E4-01F7-DC664C9B8343}"/>
                    </a:ext>
                  </a:extLst>
                </p:cNvPr>
                <p:cNvCxnSpPr>
                  <a:stCxn id="46" idx="0"/>
                </p:cNvCxnSpPr>
                <p:nvPr/>
              </p:nvCxnSpPr>
              <p:spPr>
                <a:xfrm flipV="1">
                  <a:off x="8410575" y="3327558"/>
                  <a:ext cx="0" cy="3008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BBC2A9D1-D200-81F4-92CC-9C6FAE2C87D4}"/>
                    </a:ext>
                  </a:extLst>
                </p:cNvPr>
                <p:cNvCxnSpPr/>
                <p:nvPr/>
              </p:nvCxnSpPr>
              <p:spPr>
                <a:xfrm>
                  <a:off x="8410575" y="3327558"/>
                  <a:ext cx="3084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7F383207-F48C-A68B-E6B7-73204FB54572}"/>
                    </a:ext>
                  </a:extLst>
                </p:cNvPr>
                <p:cNvCxnSpPr>
                  <a:endCxn id="68" idx="2"/>
                </p:cNvCxnSpPr>
                <p:nvPr/>
              </p:nvCxnSpPr>
              <p:spPr>
                <a:xfrm flipV="1">
                  <a:off x="8719057" y="3030553"/>
                  <a:ext cx="0" cy="2970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BAF7A7D9-5712-6B9C-FB8E-84558C3AADA4}"/>
                    </a:ext>
                  </a:extLst>
                </p:cNvPr>
                <p:cNvCxnSpPr>
                  <a:cxnSpLocks/>
                  <a:stCxn id="42" idx="6"/>
                </p:cNvCxnSpPr>
                <p:nvPr/>
              </p:nvCxnSpPr>
              <p:spPr>
                <a:xfrm flipV="1">
                  <a:off x="8496300" y="2209023"/>
                  <a:ext cx="222176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9CA80302-7F56-F0FB-0AD6-3EF85C0C05A9}"/>
                    </a:ext>
                  </a:extLst>
                </p:cNvPr>
                <p:cNvCxnSpPr>
                  <a:cxnSpLocks/>
                  <a:endCxn id="68" idx="0"/>
                </p:cNvCxnSpPr>
                <p:nvPr/>
              </p:nvCxnSpPr>
              <p:spPr>
                <a:xfrm>
                  <a:off x="8718476" y="2209023"/>
                  <a:ext cx="581" cy="6768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6DF9B2F-10B7-84C7-AEA2-B50E8D1FF084}"/>
                    </a:ext>
                  </a:extLst>
                </p:cNvPr>
                <p:cNvCxnSpPr/>
                <p:nvPr/>
              </p:nvCxnSpPr>
              <p:spPr>
                <a:xfrm flipH="1">
                  <a:off x="7332648" y="3434260"/>
                  <a:ext cx="1603" cy="19088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FB3559C1-C5B3-4318-53BF-8C2E5CAD568A}"/>
                    </a:ext>
                  </a:extLst>
                </p:cNvPr>
                <p:cNvCxnSpPr/>
                <p:nvPr/>
              </p:nvCxnSpPr>
              <p:spPr>
                <a:xfrm flipH="1">
                  <a:off x="10535369" y="3434260"/>
                  <a:ext cx="1603" cy="19088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124361BF-E09B-8768-3C82-51122543AF68}"/>
                    </a:ext>
                  </a:extLst>
                </p:cNvPr>
                <p:cNvCxnSpPr/>
                <p:nvPr/>
              </p:nvCxnSpPr>
              <p:spPr>
                <a:xfrm flipH="1">
                  <a:off x="9663112" y="3435217"/>
                  <a:ext cx="8810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4AB58704-2464-9687-64E9-A6AEA85BBC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2648" y="3429000"/>
                  <a:ext cx="192255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D370BF1-D789-1421-A065-8A72C203E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75727" y="3435217"/>
                  <a:ext cx="205147" cy="18992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D233D3B-6518-855C-B818-FEA530D2691E}"/>
                    </a:ext>
                  </a:extLst>
                </p:cNvPr>
                <p:cNvSpPr/>
                <p:nvPr/>
              </p:nvSpPr>
              <p:spPr>
                <a:xfrm>
                  <a:off x="9679897" y="3409060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28C0528F-1D5C-4B7D-E3D4-C42725C4C2A1}"/>
                    </a:ext>
                  </a:extLst>
                </p:cNvPr>
                <p:cNvCxnSpPr>
                  <a:stCxn id="49" idx="2"/>
                  <a:endCxn id="67" idx="3"/>
                </p:cNvCxnSpPr>
                <p:nvPr/>
              </p:nvCxnSpPr>
              <p:spPr>
                <a:xfrm flipH="1">
                  <a:off x="9743796" y="2952333"/>
                  <a:ext cx="133629" cy="28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0F6B579D-63A3-C899-AF45-60800DA53451}"/>
                    </a:ext>
                  </a:extLst>
                </p:cNvPr>
                <p:cNvCxnSpPr>
                  <a:stCxn id="67" idx="1"/>
                </p:cNvCxnSpPr>
                <p:nvPr/>
              </p:nvCxnSpPr>
              <p:spPr>
                <a:xfrm flipH="1">
                  <a:off x="9061450" y="2955188"/>
                  <a:ext cx="237994" cy="30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A8A0C158-BA09-5E69-F544-EBF06BC17E51}"/>
                    </a:ext>
                  </a:extLst>
                </p:cNvPr>
                <p:cNvCxnSpPr/>
                <p:nvPr/>
              </p:nvCxnSpPr>
              <p:spPr>
                <a:xfrm>
                  <a:off x="9065336" y="2948701"/>
                  <a:ext cx="0" cy="12747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AC4EDFAE-0A3B-BA91-188B-AB45EBE8540E}"/>
                    </a:ext>
                  </a:extLst>
                </p:cNvPr>
                <p:cNvCxnSpPr/>
                <p:nvPr/>
              </p:nvCxnSpPr>
              <p:spPr>
                <a:xfrm flipH="1">
                  <a:off x="7893843" y="4213936"/>
                  <a:ext cx="11747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8EC162AC-4CBD-E189-3323-025DE7325E15}"/>
                    </a:ext>
                  </a:extLst>
                </p:cNvPr>
                <p:cNvCxnSpPr>
                  <a:cxnSpLocks/>
                  <a:endCxn id="50" idx="4"/>
                </p:cNvCxnSpPr>
                <p:nvPr/>
              </p:nvCxnSpPr>
              <p:spPr>
                <a:xfrm flipH="1" flipV="1">
                  <a:off x="7886700" y="3054219"/>
                  <a:ext cx="6637" cy="11692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D3E54E2-6D92-06EC-3801-28765C06DB85}"/>
                    </a:ext>
                  </a:extLst>
                </p:cNvPr>
                <p:cNvSpPr/>
                <p:nvPr/>
              </p:nvSpPr>
              <p:spPr>
                <a:xfrm>
                  <a:off x="7119996" y="1810754"/>
                  <a:ext cx="3881379" cy="2585265"/>
                </a:xfrm>
                <a:prstGeom prst="rect">
                  <a:avLst/>
                </a:prstGeom>
                <a:solidFill>
                  <a:schemeClr val="accent1">
                    <a:alpha val="10000"/>
                  </a:schemeClr>
                </a:solidFill>
                <a:ln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EB2E7D-7764-DD27-BCB9-50D9066D199C}"/>
                  </a:ext>
                </a:extLst>
              </p:cNvPr>
              <p:cNvSpPr txBox="1"/>
              <p:nvPr/>
            </p:nvSpPr>
            <p:spPr>
              <a:xfrm>
                <a:off x="8403815" y="1575062"/>
                <a:ext cx="1120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ESCC LMR</a:t>
                </a:r>
                <a:endParaRPr lang="en-GB" dirty="0"/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FDE6FB-4721-CADD-4640-39E6A28155B9}"/>
                </a:ext>
              </a:extLst>
            </p:cNvPr>
            <p:cNvCxnSpPr>
              <a:cxnSpLocks/>
            </p:cNvCxnSpPr>
            <p:nvPr/>
          </p:nvCxnSpPr>
          <p:spPr>
            <a:xfrm>
              <a:off x="2749940" y="3015702"/>
              <a:ext cx="11124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03DC5B-FC81-112B-1519-662F426500B8}"/>
                </a:ext>
              </a:extLst>
            </p:cNvPr>
            <p:cNvCxnSpPr/>
            <p:nvPr/>
          </p:nvCxnSpPr>
          <p:spPr>
            <a:xfrm flipV="1">
              <a:off x="3860140" y="2898785"/>
              <a:ext cx="259555" cy="112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CAB6E6-A6D7-BA17-278C-5A241FC8DE71}"/>
                </a:ext>
              </a:extLst>
            </p:cNvPr>
            <p:cNvSpPr/>
            <p:nvPr/>
          </p:nvSpPr>
          <p:spPr>
            <a:xfrm>
              <a:off x="4083819" y="28903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4CBDB47C-5B7E-9C48-5F08-C713CFA7179D}"/>
                </a:ext>
              </a:extLst>
            </p:cNvPr>
            <p:cNvSpPr/>
            <p:nvPr/>
          </p:nvSpPr>
          <p:spPr>
            <a:xfrm>
              <a:off x="3620169" y="2898785"/>
              <a:ext cx="419100" cy="423759"/>
            </a:xfrm>
            <a:prstGeom prst="arc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3C2708-8E42-0AB3-0930-4DF3405072B5}"/>
                </a:ext>
              </a:extLst>
            </p:cNvPr>
            <p:cNvSpPr/>
            <p:nvPr/>
          </p:nvSpPr>
          <p:spPr>
            <a:xfrm>
              <a:off x="4086033" y="307565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78C332BB-A02A-0541-2C6E-3CFD4E1FA4B1}"/>
              </a:ext>
            </a:extLst>
          </p:cNvPr>
          <p:cNvSpPr txBox="1"/>
          <p:nvPr/>
        </p:nvSpPr>
        <p:spPr>
          <a:xfrm>
            <a:off x="704781" y="5167392"/>
            <a:ext cx="5480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XVBus is no longer set, it can be between 10 and 50V.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require an additional Vcc.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Poles switching the </a:t>
            </a:r>
            <a:r>
              <a:rPr lang="en-US" dirty="0" err="1"/>
              <a:t>XVBus</a:t>
            </a:r>
            <a:r>
              <a:rPr lang="en-US" dirty="0"/>
              <a:t> return (output Gnd).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Applications the same as Development 2.</a:t>
            </a:r>
            <a:endParaRPr lang="en-GB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53564AF-B064-6E94-3979-C3B30BCC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03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01B77-F15B-645B-149B-07DD3974C220}"/>
              </a:ext>
            </a:extLst>
          </p:cNvPr>
          <p:cNvSpPr txBox="1"/>
          <p:nvPr/>
        </p:nvSpPr>
        <p:spPr>
          <a:xfrm>
            <a:off x="3376987" y="517574"/>
            <a:ext cx="543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Development 3 Test Results </a:t>
            </a:r>
            <a:endParaRPr lang="en-GB" sz="3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4B3B7D-1535-7ED1-2751-DE2A1E1B9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1EA66-8F85-D21D-B09C-91FD7808F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284" y="2419088"/>
            <a:ext cx="5980682" cy="2695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156AF5-C4E3-867A-4925-225960EADA49}"/>
              </a:ext>
            </a:extLst>
          </p:cNvPr>
          <p:cNvSpPr txBox="1"/>
          <p:nvPr/>
        </p:nvSpPr>
        <p:spPr>
          <a:xfrm>
            <a:off x="7106474" y="1800750"/>
            <a:ext cx="3733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and NC Output Capacitance VS.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 and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VBus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voltage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60496-6103-FF77-4232-7A9219CF8430}"/>
              </a:ext>
            </a:extLst>
          </p:cNvPr>
          <p:cNvGrpSpPr/>
          <p:nvPr/>
        </p:nvGrpSpPr>
        <p:grpSpPr>
          <a:xfrm>
            <a:off x="45459" y="1806668"/>
            <a:ext cx="5632964" cy="4201980"/>
            <a:chOff x="45459" y="1806668"/>
            <a:chExt cx="5632964" cy="420198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6E8AAEE-74A4-A2D3-0084-A1311FE63F2D}"/>
                </a:ext>
              </a:extLst>
            </p:cNvPr>
            <p:cNvGrpSpPr/>
            <p:nvPr/>
          </p:nvGrpSpPr>
          <p:grpSpPr>
            <a:xfrm>
              <a:off x="45459" y="2419088"/>
              <a:ext cx="5632964" cy="3589560"/>
              <a:chOff x="1284303" y="861631"/>
              <a:chExt cx="9623394" cy="532453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0484E736-1237-4665-C914-DD0FDC8A27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19417" y="5673090"/>
                <a:ext cx="88777" cy="1899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86" descr="A graph of a graph showing different types of electrical components&#10;&#10;Description automatically generated with medium confidence">
                <a:extLst>
                  <a:ext uri="{FF2B5EF4-FFF2-40B4-BE49-F238E27FC236}">
                    <a16:creationId xmlns:a16="http://schemas.microsoft.com/office/drawing/2014/main" id="{B21D945C-54F0-58F6-8D67-AD92B949F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4303" y="861631"/>
                <a:ext cx="9623394" cy="5324533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CF6352-822C-4239-58C2-A66F1B08B4A9}"/>
                  </a:ext>
                </a:extLst>
              </p:cNvPr>
              <p:cNvSpPr txBox="1"/>
              <p:nvPr/>
            </p:nvSpPr>
            <p:spPr>
              <a:xfrm>
                <a:off x="2018188" y="1002306"/>
                <a:ext cx="4077812" cy="95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Minimum voltage on </a:t>
                </a:r>
                <a:r>
                  <a:rPr lang="en-US" sz="1200" dirty="0" err="1"/>
                  <a:t>XVBus</a:t>
                </a:r>
                <a:r>
                  <a:rPr lang="en-US" sz="1200" dirty="0"/>
                  <a:t> to unlatch once in latch mode = 3 to 4V</a:t>
                </a:r>
                <a:endParaRPr lang="en-GB" sz="1200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8B8E2F9-1CBA-BE44-D4E6-FC17D68EFBA2}"/>
                  </a:ext>
                </a:extLst>
              </p:cNvPr>
              <p:cNvSpPr txBox="1"/>
              <p:nvPr/>
            </p:nvSpPr>
            <p:spPr>
              <a:xfrm>
                <a:off x="4177528" y="2816849"/>
                <a:ext cx="2720424" cy="95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Minimum voltage on XVBus to latch = 9V</a:t>
                </a:r>
                <a:endParaRPr lang="en-GB" sz="1200" dirty="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D95274DF-4F75-1B66-5E40-37C0462B1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07181" y="2824716"/>
                <a:ext cx="470346" cy="1167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0678EA0A-E5FD-3C1B-A358-15BBAA37EB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9417" y="1257640"/>
                <a:ext cx="426129" cy="9795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E0191A-2F84-DA96-9656-BA083C1A733B}"/>
                </a:ext>
              </a:extLst>
            </p:cNvPr>
            <p:cNvSpPr txBox="1"/>
            <p:nvPr/>
          </p:nvSpPr>
          <p:spPr>
            <a:xfrm>
              <a:off x="1079081" y="1806668"/>
              <a:ext cx="3565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and Voltage vs Temperature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6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0263266-3B8D-4BB5-C214-661DC3A77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DCD480-5B2F-9EB5-4998-220217773417}"/>
              </a:ext>
            </a:extLst>
          </p:cNvPr>
          <p:cNvGrpSpPr/>
          <p:nvPr/>
        </p:nvGrpSpPr>
        <p:grpSpPr>
          <a:xfrm>
            <a:off x="27658" y="1558361"/>
            <a:ext cx="12136684" cy="3974447"/>
            <a:chOff x="101594" y="2167961"/>
            <a:chExt cx="12136684" cy="3974447"/>
          </a:xfrm>
        </p:grpSpPr>
        <p:pic>
          <p:nvPicPr>
            <p:cNvPr id="88" name="Picture 87" descr="A graph of a graph with lines and text&#10;&#10;Description automatically generated with medium confidence">
              <a:extLst>
                <a:ext uri="{FF2B5EF4-FFF2-40B4-BE49-F238E27FC236}">
                  <a16:creationId xmlns:a16="http://schemas.microsoft.com/office/drawing/2014/main" id="{61A6DEEC-F997-E316-66A4-DDB29C21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94" y="2880766"/>
              <a:ext cx="5765812" cy="32616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A54EDC-D223-4B10-F330-D083A8E9D468}"/>
                </a:ext>
              </a:extLst>
            </p:cNvPr>
            <p:cNvSpPr txBox="1"/>
            <p:nvPr/>
          </p:nvSpPr>
          <p:spPr>
            <a:xfrm>
              <a:off x="863600" y="2167961"/>
              <a:ext cx="4241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and NC OFF state leakage current VS.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Temperature and 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VBus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voltage</a:t>
              </a:r>
              <a:endPara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126C9A-DF94-C24B-4C9F-C48C5F721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6" y="2880766"/>
              <a:ext cx="6370872" cy="31729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89D7C1-FCA8-94CA-8627-6C1F1C3FA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3751" y="2167961"/>
              <a:ext cx="3018686" cy="71280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4CD9C9-B78F-2375-EF87-9E29D417CDFE}"/>
              </a:ext>
            </a:extLst>
          </p:cNvPr>
          <p:cNvSpPr txBox="1"/>
          <p:nvPr/>
        </p:nvSpPr>
        <p:spPr>
          <a:xfrm>
            <a:off x="2380784" y="517574"/>
            <a:ext cx="743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Development 3 Test Results continued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3665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D226AB-DC8E-6C07-4E92-3F04F5DDC772}"/>
              </a:ext>
            </a:extLst>
          </p:cNvPr>
          <p:cNvSpPr txBox="1"/>
          <p:nvPr/>
        </p:nvSpPr>
        <p:spPr>
          <a:xfrm>
            <a:off x="1152667" y="403718"/>
            <a:ext cx="988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Development 3 (Application 2) Timing Test Results</a:t>
            </a:r>
            <a:endParaRPr lang="en-GB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E61511-EE99-5745-E367-38C30B66D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90243"/>
              </p:ext>
            </p:extLst>
          </p:nvPr>
        </p:nvGraphicFramePr>
        <p:xfrm>
          <a:off x="8672744" y="4447516"/>
          <a:ext cx="34817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1229238701"/>
                    </a:ext>
                  </a:extLst>
                </a:gridCol>
                <a:gridCol w="808185">
                  <a:extLst>
                    <a:ext uri="{9D8B030D-6E8A-4147-A177-3AD203B41FA5}">
                      <a16:colId xmlns:a16="http://schemas.microsoft.com/office/drawing/2014/main" val="3437645757"/>
                    </a:ext>
                  </a:extLst>
                </a:gridCol>
                <a:gridCol w="938700">
                  <a:extLst>
                    <a:ext uri="{9D8B030D-6E8A-4147-A177-3AD203B41FA5}">
                      <a16:colId xmlns:a16="http://schemas.microsoft.com/office/drawing/2014/main" val="2129660943"/>
                    </a:ext>
                  </a:extLst>
                </a:gridCol>
                <a:gridCol w="889967">
                  <a:extLst>
                    <a:ext uri="{9D8B030D-6E8A-4147-A177-3AD203B41FA5}">
                      <a16:colId xmlns:a16="http://schemas.microsoft.com/office/drawing/2014/main" val="34868836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Latch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3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624µs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108µs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780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064120-480B-3F1B-E28C-9495343D1DB3}"/>
              </a:ext>
            </a:extLst>
          </p:cNvPr>
          <p:cNvSpPr txBox="1"/>
          <p:nvPr/>
        </p:nvSpPr>
        <p:spPr>
          <a:xfrm>
            <a:off x="9490426" y="1560621"/>
            <a:ext cx="18463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Vbus</a:t>
            </a:r>
            <a:r>
              <a:rPr lang="en-US" dirty="0"/>
              <a:t> = 28V</a:t>
            </a:r>
          </a:p>
          <a:p>
            <a:r>
              <a:rPr lang="en-GB" dirty="0" err="1"/>
              <a:t>ILatch</a:t>
            </a:r>
            <a:r>
              <a:rPr lang="en-GB" dirty="0"/>
              <a:t> = 6.9mA</a:t>
            </a:r>
          </a:p>
          <a:p>
            <a:r>
              <a:rPr lang="en-GB" dirty="0" err="1"/>
              <a:t>Ireset</a:t>
            </a:r>
            <a:r>
              <a:rPr lang="en-GB" dirty="0"/>
              <a:t> = 1.8mA</a:t>
            </a:r>
          </a:p>
          <a:p>
            <a:r>
              <a:rPr lang="en-US" dirty="0" err="1"/>
              <a:t>Vout</a:t>
            </a:r>
            <a:r>
              <a:rPr lang="en-US" dirty="0"/>
              <a:t> = 28V</a:t>
            </a:r>
          </a:p>
          <a:p>
            <a:r>
              <a:rPr lang="en-US" dirty="0" err="1"/>
              <a:t>Iout</a:t>
            </a:r>
            <a:r>
              <a:rPr lang="en-US" dirty="0"/>
              <a:t> = 1.16A</a:t>
            </a:r>
          </a:p>
          <a:p>
            <a:r>
              <a:rPr lang="en-US" dirty="0"/>
              <a:t>RL = 24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7EAF4-F300-5E2D-4591-B60EF49F26BE}"/>
              </a:ext>
            </a:extLst>
          </p:cNvPr>
          <p:cNvSpPr txBox="1"/>
          <p:nvPr/>
        </p:nvSpPr>
        <p:spPr>
          <a:xfrm>
            <a:off x="1546213" y="964163"/>
            <a:ext cx="13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Latch to NO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360CF-F3BB-70C8-4561-C23888EB3878}"/>
              </a:ext>
            </a:extLst>
          </p:cNvPr>
          <p:cNvSpPr txBox="1"/>
          <p:nvPr/>
        </p:nvSpPr>
        <p:spPr>
          <a:xfrm>
            <a:off x="1479538" y="3848099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Latch to NC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8B4B7-D6BB-DBED-101E-FA7538D4231A}"/>
              </a:ext>
            </a:extLst>
          </p:cNvPr>
          <p:cNvSpPr txBox="1"/>
          <p:nvPr/>
        </p:nvSpPr>
        <p:spPr>
          <a:xfrm>
            <a:off x="5667471" y="980497"/>
            <a:ext cx="1316028" cy="346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 to NO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26A20-F1C3-0E5E-1F14-404CB8C21E21}"/>
              </a:ext>
            </a:extLst>
          </p:cNvPr>
          <p:cNvSpPr txBox="1"/>
          <p:nvPr/>
        </p:nvSpPr>
        <p:spPr>
          <a:xfrm>
            <a:off x="5667471" y="3848099"/>
            <a:ext cx="1308390" cy="346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 to NC</a:t>
            </a:r>
            <a:endParaRPr lang="en-GB" dirty="0"/>
          </a:p>
        </p:txBody>
      </p: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7BE5B6FA-C95B-25D9-4E6E-D930F2D3F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" y="1326983"/>
            <a:ext cx="4192724" cy="2515635"/>
          </a:xfrm>
          <a:prstGeom prst="rect">
            <a:avLst/>
          </a:prstGeom>
        </p:spPr>
      </p:pic>
      <p:pic>
        <p:nvPicPr>
          <p:cNvPr id="12" name="Picture 11" descr="A screen shot of a graph&#10;&#10;Description automatically generated">
            <a:extLst>
              <a:ext uri="{FF2B5EF4-FFF2-40B4-BE49-F238E27FC236}">
                <a16:creationId xmlns:a16="http://schemas.microsoft.com/office/drawing/2014/main" id="{6FD62289-C3D6-F0BC-62EE-ABC9106EA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2" y="4217431"/>
            <a:ext cx="4194000" cy="2516400"/>
          </a:xfrm>
          <a:prstGeom prst="rect">
            <a:avLst/>
          </a:prstGeom>
        </p:spPr>
      </p:pic>
      <p:pic>
        <p:nvPicPr>
          <p:cNvPr id="13" name="Picture 12" descr="A computer screen with blue lines&#10;&#10;Description automatically generated">
            <a:extLst>
              <a:ext uri="{FF2B5EF4-FFF2-40B4-BE49-F238E27FC236}">
                <a16:creationId xmlns:a16="http://schemas.microsoft.com/office/drawing/2014/main" id="{B300A6EC-4BC6-4997-80AF-0C37815D1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97" y="1329341"/>
            <a:ext cx="4194000" cy="251640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63E3882-2CA2-B47A-892D-CC55FCBCD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8" y="4217431"/>
            <a:ext cx="4194000" cy="2516400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F5890F7-20A9-646A-50BE-A9B18A1CF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70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8AE8E-39B4-3169-F3A1-9AF8E119360B}"/>
              </a:ext>
            </a:extLst>
          </p:cNvPr>
          <p:cNvSpPr txBox="1"/>
          <p:nvPr/>
        </p:nvSpPr>
        <p:spPr>
          <a:xfrm>
            <a:off x="104775" y="584891"/>
            <a:ext cx="1228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Summary of Development 1, 2 and 3 Current/Voltage and Timing Results</a:t>
            </a:r>
            <a:endParaRPr lang="en-GB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A17BFD-5758-3222-5565-5908D6EE1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44855"/>
              </p:ext>
            </p:extLst>
          </p:nvPr>
        </p:nvGraphicFramePr>
        <p:xfrm>
          <a:off x="2896567" y="3630969"/>
          <a:ext cx="59934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340">
                  <a:extLst>
                    <a:ext uri="{9D8B030D-6E8A-4147-A177-3AD203B41FA5}">
                      <a16:colId xmlns:a16="http://schemas.microsoft.com/office/drawing/2014/main" val="4124368814"/>
                    </a:ext>
                  </a:extLst>
                </a:gridCol>
                <a:gridCol w="1159934">
                  <a:extLst>
                    <a:ext uri="{9D8B030D-6E8A-4147-A177-3AD203B41FA5}">
                      <a16:colId xmlns:a16="http://schemas.microsoft.com/office/drawing/2014/main" val="1229238701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3437645757"/>
                    </a:ext>
                  </a:extLst>
                </a:gridCol>
                <a:gridCol w="1079759">
                  <a:extLst>
                    <a:ext uri="{9D8B030D-6E8A-4147-A177-3AD203B41FA5}">
                      <a16:colId xmlns:a16="http://schemas.microsoft.com/office/drawing/2014/main" val="2129660943"/>
                    </a:ext>
                  </a:extLst>
                </a:gridCol>
                <a:gridCol w="1176867">
                  <a:extLst>
                    <a:ext uri="{9D8B030D-6E8A-4147-A177-3AD203B41FA5}">
                      <a16:colId xmlns:a16="http://schemas.microsoft.com/office/drawing/2014/main" val="348688368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3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796µs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910µs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80µs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624µs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108µs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06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E0F545-5A1A-7ACE-6CE2-41917EEBB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66848"/>
              </p:ext>
            </p:extLst>
          </p:nvPr>
        </p:nvGraphicFramePr>
        <p:xfrm>
          <a:off x="2896567" y="1509026"/>
          <a:ext cx="5959566" cy="168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433">
                  <a:extLst>
                    <a:ext uri="{9D8B030D-6E8A-4147-A177-3AD203B41FA5}">
                      <a16:colId xmlns:a16="http://schemas.microsoft.com/office/drawing/2014/main" val="397775523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962842879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633050684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139480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evelopment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800" kern="1200" baseline="-25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i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Vbus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[V]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kern="1200" baseline="-25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  <a:r>
                        <a:rPr lang="en-GB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/I</a:t>
                      </a:r>
                      <a:r>
                        <a:rPr lang="en-GB" sz="1800" kern="1200" baseline="-25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(Latched) [mA]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kern="1200" baseline="-25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  <a:r>
                        <a:rPr lang="en-GB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/I</a:t>
                      </a:r>
                      <a:r>
                        <a:rPr lang="en-GB" sz="1800" kern="1200" baseline="-25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(Reset) [mA]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86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2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06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GB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10 - 50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 – 6.2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 – 2.8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5311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60035A-5872-DB25-3CF8-02CBA2E3E07A}"/>
              </a:ext>
            </a:extLst>
          </p:cNvPr>
          <p:cNvSpPr txBox="1"/>
          <p:nvPr/>
        </p:nvSpPr>
        <p:spPr>
          <a:xfrm>
            <a:off x="721453" y="6174297"/>
            <a:ext cx="708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These are only preliminary results and are subject to improvements.</a:t>
            </a:r>
            <a:endParaRPr lang="en-GB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42DFD374-42A3-70CB-15AD-D02F717D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85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75F96-A4CC-70B3-5398-AECCDC027AF8}"/>
              </a:ext>
            </a:extLst>
          </p:cNvPr>
          <p:cNvSpPr txBox="1"/>
          <p:nvPr/>
        </p:nvSpPr>
        <p:spPr>
          <a:xfrm>
            <a:off x="1247549" y="579656"/>
            <a:ext cx="969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Comparison of ISOCOM LSSR and ESCC EMLR</a:t>
            </a:r>
            <a:endParaRPr lang="en-GB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37EA0C-750F-FDEA-FDF6-F27D16707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99544"/>
              </p:ext>
            </p:extLst>
          </p:nvPr>
        </p:nvGraphicFramePr>
        <p:xfrm>
          <a:off x="529701" y="1985733"/>
          <a:ext cx="11132598" cy="2740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587">
                  <a:extLst>
                    <a:ext uri="{9D8B030D-6E8A-4147-A177-3AD203B41FA5}">
                      <a16:colId xmlns:a16="http://schemas.microsoft.com/office/drawing/2014/main" val="202348828"/>
                    </a:ext>
                  </a:extLst>
                </a:gridCol>
                <a:gridCol w="1741028">
                  <a:extLst>
                    <a:ext uri="{9D8B030D-6E8A-4147-A177-3AD203B41FA5}">
                      <a16:colId xmlns:a16="http://schemas.microsoft.com/office/drawing/2014/main" val="305234775"/>
                    </a:ext>
                  </a:extLst>
                </a:gridCol>
                <a:gridCol w="1704512">
                  <a:extLst>
                    <a:ext uri="{9D8B030D-6E8A-4147-A177-3AD203B41FA5}">
                      <a16:colId xmlns:a16="http://schemas.microsoft.com/office/drawing/2014/main" val="2924161271"/>
                    </a:ext>
                  </a:extLst>
                </a:gridCol>
                <a:gridCol w="1793290">
                  <a:extLst>
                    <a:ext uri="{9D8B030D-6E8A-4147-A177-3AD203B41FA5}">
                      <a16:colId xmlns:a16="http://schemas.microsoft.com/office/drawing/2014/main" val="4123080820"/>
                    </a:ext>
                  </a:extLst>
                </a:gridCol>
                <a:gridCol w="967666">
                  <a:extLst>
                    <a:ext uri="{9D8B030D-6E8A-4147-A177-3AD203B41FA5}">
                      <a16:colId xmlns:a16="http://schemas.microsoft.com/office/drawing/2014/main" val="3540387742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1893247456"/>
                    </a:ext>
                  </a:extLst>
                </a:gridCol>
                <a:gridCol w="1141799">
                  <a:extLst>
                    <a:ext uri="{9D8B030D-6E8A-4147-A177-3AD203B41FA5}">
                      <a16:colId xmlns:a16="http://schemas.microsoft.com/office/drawing/2014/main" val="2974162742"/>
                    </a:ext>
                  </a:extLst>
                </a:gridCol>
                <a:gridCol w="1175274">
                  <a:extLst>
                    <a:ext uri="{9D8B030D-6E8A-4147-A177-3AD203B41FA5}">
                      <a16:colId xmlns:a16="http://schemas.microsoft.com/office/drawing/2014/main" val="2630611033"/>
                    </a:ext>
                  </a:extLst>
                </a:gridCol>
              </a:tblGrid>
              <a:tr h="31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Characteristics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ISOCOM 28V 10A (Power Controller)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ISOCOM 28V 10A (Fixed voltage)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ISOCOM 10A (10 to 50V range)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ESCC 28V 1A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ESCC 28V 2A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ESCC 28V 10A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ESCC 28V 15A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val="2476110540"/>
                  </a:ext>
                </a:extLst>
              </a:tr>
              <a:tr h="1119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Latch Voltage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3.3 to 5V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3.3 to 5V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3.3 to 5V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4.5 to 18V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3.2 to 13.5V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9 to 18V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9 to 18V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val="80119451"/>
                  </a:ext>
                </a:extLst>
              </a:tr>
              <a:tr h="1119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Reset Voltage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3.3 to 5V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3.3 to 5V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3.3 to 5V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4.5 to 18V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3.2 to 13.5V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9 to 18V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9 to 18V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val="2845767020"/>
                  </a:ext>
                </a:extLst>
              </a:tr>
              <a:tr h="208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Latch Time**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(NO) 200µS, (NC) 102µS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(NO) 910µS, (NC) 75µS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(NO) 624µS, (NC) 394µS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3ms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4ms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15ms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15ms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val="131843535"/>
                  </a:ext>
                </a:extLst>
              </a:tr>
              <a:tr h="208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Reset Time**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(NO) 116µs, (NC) 796µs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(NO) 143µs, (NC) 80µs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(NO) 130µs, (NC) 108µs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3ms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4ms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15ms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15ms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val="754451468"/>
                  </a:ext>
                </a:extLst>
              </a:tr>
              <a:tr h="1119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Bounce Time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1.5ms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2ms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1ms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val="3075286595"/>
                  </a:ext>
                </a:extLst>
              </a:tr>
              <a:tr h="208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Contact Voltage Drop**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196mV @ 5A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196mV @ 5A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196mV @ 5A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10mV @ 100mA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5mV @ 100mA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75mV @ 5A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50mV @ 5A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90" marR="8390" marT="8390" marB="0" anchor="b"/>
                </a:tc>
                <a:extLst>
                  <a:ext uri="{0D108BD9-81ED-4DB2-BD59-A6C34878D82A}">
                    <a16:rowId xmlns:a16="http://schemas.microsoft.com/office/drawing/2014/main" val="20298653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6E31E2-ECDD-EA06-64CF-B3B75B6DC628}"/>
              </a:ext>
            </a:extLst>
          </p:cNvPr>
          <p:cNvSpPr txBox="1"/>
          <p:nvPr/>
        </p:nvSpPr>
        <p:spPr>
          <a:xfrm>
            <a:off x="529702" y="5308847"/>
            <a:ext cx="1123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Latest development of the output stage to the ISOCOM LSSRs is showing an improvement in Latch/Reset time. Furthermore, the ON resistance of the output  stage has been reduced thereby decreasing the Contact Voltage Drop.</a:t>
            </a:r>
            <a:endParaRPr lang="en-GB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1EE05F68-0EB5-C231-EFF5-275B29043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71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72CC8D1-E59F-38EE-E297-A65A01E2D745}"/>
              </a:ext>
            </a:extLst>
          </p:cNvPr>
          <p:cNvGrpSpPr/>
          <p:nvPr/>
        </p:nvGrpSpPr>
        <p:grpSpPr>
          <a:xfrm>
            <a:off x="407441" y="2326449"/>
            <a:ext cx="2881245" cy="3039639"/>
            <a:chOff x="285288" y="1491157"/>
            <a:chExt cx="4738637" cy="4739060"/>
          </a:xfrm>
        </p:grpSpPr>
        <p:pic>
          <p:nvPicPr>
            <p:cNvPr id="4" name="Picture 3" descr="A close-up of a computer chip&#10;&#10;Description automatically generated">
              <a:extLst>
                <a:ext uri="{FF2B5EF4-FFF2-40B4-BE49-F238E27FC236}">
                  <a16:creationId xmlns:a16="http://schemas.microsoft.com/office/drawing/2014/main" id="{C5C74604-7D02-3979-84DD-6D6E59973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0" t="3056" r="28750" b="15139"/>
            <a:stretch/>
          </p:blipFill>
          <p:spPr>
            <a:xfrm>
              <a:off x="285288" y="1491157"/>
              <a:ext cx="2185200" cy="2134466"/>
            </a:xfrm>
            <a:prstGeom prst="rect">
              <a:avLst/>
            </a:prstGeom>
          </p:spPr>
        </p:pic>
        <p:pic>
          <p:nvPicPr>
            <p:cNvPr id="6" name="Picture 5" descr="A white rectangular object with black text&#10;&#10;Description automatically generated">
              <a:extLst>
                <a:ext uri="{FF2B5EF4-FFF2-40B4-BE49-F238E27FC236}">
                  <a16:creationId xmlns:a16="http://schemas.microsoft.com/office/drawing/2014/main" id="{8C7B82D4-EF8F-A72B-541A-5D4CF9825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1" t="21805" r="28437" b="15417"/>
            <a:stretch/>
          </p:blipFill>
          <p:spPr>
            <a:xfrm>
              <a:off x="2765828" y="1567356"/>
              <a:ext cx="2258097" cy="1681483"/>
            </a:xfrm>
            <a:prstGeom prst="rect">
              <a:avLst/>
            </a:prstGeom>
          </p:spPr>
        </p:pic>
        <p:pic>
          <p:nvPicPr>
            <p:cNvPr id="8" name="Picture 7" descr="A close-up of a grey box&#10;&#10;Description automatically generated">
              <a:extLst>
                <a:ext uri="{FF2B5EF4-FFF2-40B4-BE49-F238E27FC236}">
                  <a16:creationId xmlns:a16="http://schemas.microsoft.com/office/drawing/2014/main" id="{A75ACC08-CAE4-4CEB-8F13-3DDEA6376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7" t="16251" r="37422" b="8749"/>
            <a:stretch/>
          </p:blipFill>
          <p:spPr>
            <a:xfrm>
              <a:off x="3023851" y="4095750"/>
              <a:ext cx="2000074" cy="2134466"/>
            </a:xfrm>
            <a:prstGeom prst="rect">
              <a:avLst/>
            </a:prstGeom>
          </p:spPr>
        </p:pic>
        <p:pic>
          <p:nvPicPr>
            <p:cNvPr id="10" name="Picture 9" descr="A white box with black text&#10;&#10;Description automatically generated">
              <a:extLst>
                <a:ext uri="{FF2B5EF4-FFF2-40B4-BE49-F238E27FC236}">
                  <a16:creationId xmlns:a16="http://schemas.microsoft.com/office/drawing/2014/main" id="{23D0A977-D59F-78BF-748D-BB3C8A1C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7" t="5140" r="37578" b="6110"/>
            <a:stretch/>
          </p:blipFill>
          <p:spPr>
            <a:xfrm>
              <a:off x="486186" y="4095751"/>
              <a:ext cx="1683523" cy="213446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F47CCD-5226-19CC-3D2D-4D4BA274E9FA}"/>
              </a:ext>
            </a:extLst>
          </p:cNvPr>
          <p:cNvSpPr txBox="1"/>
          <p:nvPr/>
        </p:nvSpPr>
        <p:spPr>
          <a:xfrm>
            <a:off x="1247549" y="579656"/>
            <a:ext cx="969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ISOCOM LSSR Package Styles </a:t>
            </a:r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8B2B0-F3E5-4277-768E-ACAAEAFABAE6}"/>
              </a:ext>
            </a:extLst>
          </p:cNvPr>
          <p:cNvSpPr txBox="1"/>
          <p:nvPr/>
        </p:nvSpPr>
        <p:spPr>
          <a:xfrm>
            <a:off x="407441" y="1403119"/>
            <a:ext cx="303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to ESA3602/001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10A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469DA-3AE0-0A60-E039-29B40591C3D9}"/>
              </a:ext>
            </a:extLst>
          </p:cNvPr>
          <p:cNvSpPr txBox="1"/>
          <p:nvPr/>
        </p:nvSpPr>
        <p:spPr>
          <a:xfrm>
            <a:off x="373085" y="5505894"/>
            <a:ext cx="339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50A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to ESA3602/014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BC2FC13-668B-44E2-C586-3040F60D5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BD2A1-639B-F2AC-5230-44DD05717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157" y="1491976"/>
            <a:ext cx="4502337" cy="4567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CAE67-A8E0-DEAA-DAB6-5A3E0FDF59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2978" y="1646000"/>
            <a:ext cx="3072882" cy="40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5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9FDDF-CD89-5999-0E22-1A808E4CC745}"/>
              </a:ext>
            </a:extLst>
          </p:cNvPr>
          <p:cNvSpPr txBox="1"/>
          <p:nvPr/>
        </p:nvSpPr>
        <p:spPr>
          <a:xfrm>
            <a:off x="1247549" y="579656"/>
            <a:ext cx="969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Conclusions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6086E-3C5F-0E7A-2E9B-F4EF5BB9B534}"/>
              </a:ext>
            </a:extLst>
          </p:cNvPr>
          <p:cNvSpPr txBox="1"/>
          <p:nvPr/>
        </p:nvSpPr>
        <p:spPr>
          <a:xfrm>
            <a:off x="999090" y="1477030"/>
            <a:ext cx="1048787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State Relays (SSRs) have a higher reliability compared to the electromechanical Relay (EMR).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Hence, SSRs are set to replace EMRs in terrestrial and space applications (where high reliability is essential)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ISOCOM have developed high reliability latching SSRs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Available in several styles: (SPST) (SPDT) (DPST) (DPDT) (QPST) (QPDT)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Power Management Latching Solid State Relay (Development 1)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Requires an external </a:t>
            </a:r>
            <a:r>
              <a:rPr lang="en-GB" dirty="0" err="1"/>
              <a:t>Vcc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Designed for high side switching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Sub millisecond switching times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Various output currents and voltages offered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Latching Solid State Relay (Development 2 and 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No </a:t>
            </a:r>
            <a:r>
              <a:rPr lang="en-GB" dirty="0" err="1"/>
              <a:t>Vcc</a:t>
            </a:r>
            <a:r>
              <a:rPr lang="en-GB" dirty="0"/>
              <a:t>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Designed for low side switching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Sub millisecond switching times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Available in fixed output voltages (12V, 24V, 28V, 48V) or full voltage range (10 to 50V)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Various output currents offered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Tested to be stable across output voltages and ambient temperatures (-55°C to +125°C)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Development at ISOCOM is ongoing to improve performance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65316E5-FEE1-9CC8-B72E-3F633B63C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26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44CDF-60B9-AD95-B981-AE1262BDC13B}"/>
              </a:ext>
            </a:extLst>
          </p:cNvPr>
          <p:cNvSpPr txBox="1"/>
          <p:nvPr/>
        </p:nvSpPr>
        <p:spPr>
          <a:xfrm>
            <a:off x="2179411" y="2682564"/>
            <a:ext cx="7833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further information please visit our website @ https://www.isocom.uk.com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97DC4-1276-E4A4-B7FC-DC4AD934329D}"/>
              </a:ext>
            </a:extLst>
          </p:cNvPr>
          <p:cNvSpPr txBox="1"/>
          <p:nvPr/>
        </p:nvSpPr>
        <p:spPr>
          <a:xfrm>
            <a:off x="3407636" y="4203362"/>
            <a:ext cx="546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Please do not hesitate to contact us.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8C722-79E7-ECED-4FDA-AC6E56E1BF5F}"/>
              </a:ext>
            </a:extLst>
          </p:cNvPr>
          <p:cNvSpPr txBox="1"/>
          <p:nvPr/>
        </p:nvSpPr>
        <p:spPr>
          <a:xfrm>
            <a:off x="1596572" y="1238427"/>
            <a:ext cx="899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 For Your Attention</a:t>
            </a:r>
            <a:endParaRPr lang="en-GB" sz="32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0D323FF-C2CB-8C48-CEFF-EFB0FE76D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8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A6F46BB-BD02-1469-5E99-AD596613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073"/>
            <a:ext cx="10515600" cy="44021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Contents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47C1E-A5F4-B50A-6972-A3D9E95F70B8}"/>
              </a:ext>
            </a:extLst>
          </p:cNvPr>
          <p:cNvSpPr txBox="1"/>
          <p:nvPr/>
        </p:nvSpPr>
        <p:spPr>
          <a:xfrm>
            <a:off x="981299" y="1157987"/>
            <a:ext cx="102294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Comparison between EMRs and SSRs.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Failure Modes of EMRs.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Isocom Latching Solid State Relay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Summary of LSSR Developments.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1 (Power Controller)  Using V</a:t>
            </a:r>
            <a:r>
              <a:rPr lang="en-US" sz="2400" baseline="-25000" dirty="0"/>
              <a:t>CC</a:t>
            </a:r>
            <a:r>
              <a:rPr lang="en-US" sz="2400" dirty="0"/>
              <a:t> Supply and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1 Test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2 (LSSR) Without V</a:t>
            </a:r>
            <a:r>
              <a:rPr lang="en-US" sz="2400" baseline="-25000" dirty="0"/>
              <a:t>CC</a:t>
            </a:r>
            <a:r>
              <a:rPr lang="en-US" sz="2400" dirty="0"/>
              <a:t> and Fixed Output Voltage and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2 (Application 2) Test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3 (LSSR) Without V</a:t>
            </a:r>
            <a:r>
              <a:rPr lang="en-US" sz="2400" baseline="-25000" dirty="0"/>
              <a:t>CC</a:t>
            </a:r>
            <a:r>
              <a:rPr lang="en-US" sz="2400" dirty="0"/>
              <a:t> and Variable Output Voltage (10 to 50V).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3 (Application 2) Test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Summary of Development 1, 2 and 3 Test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Comparison of ISOCOM LSSR and ESCC EMLR.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ISOCOM LSSR Package Styles.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Conclusions.</a:t>
            </a:r>
            <a:endParaRPr lang="en-GB" sz="24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4F5FB1-6B46-8C58-4AF8-B7BD86592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20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DDAB-7F30-0579-79C6-5F1E17BCB117}"/>
              </a:ext>
            </a:extLst>
          </p:cNvPr>
          <p:cNvSpPr txBox="1">
            <a:spLocks/>
          </p:cNvSpPr>
          <p:nvPr/>
        </p:nvSpPr>
        <p:spPr>
          <a:xfrm>
            <a:off x="838200" y="5496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Comparison between EMRs and SSRs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73AD5E-7192-5CC4-2810-664E759CD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62329"/>
              </p:ext>
            </p:extLst>
          </p:nvPr>
        </p:nvGraphicFramePr>
        <p:xfrm>
          <a:off x="1845928" y="1216026"/>
          <a:ext cx="8500145" cy="5414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557">
                  <a:extLst>
                    <a:ext uri="{9D8B030D-6E8A-4147-A177-3AD203B41FA5}">
                      <a16:colId xmlns:a16="http://schemas.microsoft.com/office/drawing/2014/main" val="2370982030"/>
                    </a:ext>
                  </a:extLst>
                </a:gridCol>
                <a:gridCol w="3255082">
                  <a:extLst>
                    <a:ext uri="{9D8B030D-6E8A-4147-A177-3AD203B41FA5}">
                      <a16:colId xmlns:a16="http://schemas.microsoft.com/office/drawing/2014/main" val="13657277"/>
                    </a:ext>
                  </a:extLst>
                </a:gridCol>
                <a:gridCol w="3295506">
                  <a:extLst>
                    <a:ext uri="{9D8B030D-6E8A-4147-A177-3AD203B41FA5}">
                      <a16:colId xmlns:a16="http://schemas.microsoft.com/office/drawing/2014/main" val="4028287123"/>
                    </a:ext>
                  </a:extLst>
                </a:gridCol>
              </a:tblGrid>
              <a:tr h="201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EMR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SSR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578061"/>
                  </a:ext>
                </a:extLst>
              </a:tr>
              <a:tr h="105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Power consumption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High input power is required for their operation.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</a:rPr>
                        <a:t>The power consumption depends upon the switching voltage and resistance of the contacts.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GB" sz="1200" dirty="0">
                          <a:effectLst/>
                        </a:rPr>
                        <a:t>Less input power is required for their operation.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GB" sz="1200" dirty="0">
                          <a:effectLst/>
                        </a:rPr>
                        <a:t>Low power consumption in the internal circuit.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992299"/>
                  </a:ext>
                </a:extLst>
              </a:tr>
              <a:tr h="737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Shock and vibration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The electromagnetic forces in the mechanical system can lead to irregular and unreliable operation.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Are sensitive to shock and vibration.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Not sensitive to irregular and unreliable operation.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 dirty="0">
                          <a:effectLst/>
                        </a:rPr>
                        <a:t>Highly resistant to shock and vibration.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190098"/>
                  </a:ext>
                </a:extLst>
              </a:tr>
              <a:tr h="1297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Electrical noise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The electromagnetic system can generate signal noise.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Bouncing of contacts and arching generate noise and can release electromagnetic interference (EMI) and radio-frequency interference (RFI).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 dirty="0">
                          <a:effectLst/>
                        </a:rPr>
                        <a:t>Generate considerably less electrical disturbance and noise.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 dirty="0">
                          <a:effectLst/>
                        </a:rPr>
                        <a:t>Do not generate electrical arcs.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477872"/>
                  </a:ext>
                </a:extLst>
              </a:tr>
              <a:tr h="201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Audible noise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Clicks on activation and deactivation.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>
                          <a:effectLst/>
                        </a:rPr>
                        <a:t>No audible noise generated.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473566"/>
                  </a:ext>
                </a:extLst>
              </a:tr>
              <a:tr h="737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Compatibility with control systems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Cannot operate in the vicinity of high electromagnetic forces.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Not compatible with digital µC outputs.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 dirty="0">
                          <a:effectLst/>
                        </a:rPr>
                        <a:t>Can operate in the vicinity of high electromagnetic forces.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 dirty="0">
                          <a:effectLst/>
                        </a:rPr>
                        <a:t>Fully compatible with digital µC outputs.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803842"/>
                  </a:ext>
                </a:extLst>
              </a:tr>
              <a:tr h="55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Switching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Slow response times to control signals, typically in the upper ms range.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 dirty="0">
                          <a:effectLst/>
                        </a:rPr>
                        <a:t>Fast response times to control signals, typically in the low </a:t>
                      </a:r>
                      <a:r>
                        <a:rPr lang="en-US" sz="1200" dirty="0" err="1">
                          <a:effectLst/>
                        </a:rPr>
                        <a:t>ms</a:t>
                      </a:r>
                      <a:r>
                        <a:rPr lang="en-US" sz="1200" dirty="0">
                          <a:effectLst/>
                        </a:rPr>
                        <a:t> to µs range.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49240"/>
                  </a:ext>
                </a:extLst>
              </a:tr>
              <a:tr h="55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Positional sensitivity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Subject to external forces, hence, relay and external forces must be perpendicular to each other.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0490" algn="l"/>
                        </a:tabLst>
                      </a:pPr>
                      <a:r>
                        <a:rPr lang="en-US" sz="1200" dirty="0">
                          <a:effectLst/>
                        </a:rPr>
                        <a:t>No sensitivity, can be orientated in any direction.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7929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5A76358-48F7-817D-3A3D-253B5530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41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2E0C-52BE-DFD5-1402-976A9B57E762}"/>
              </a:ext>
            </a:extLst>
          </p:cNvPr>
          <p:cNvSpPr txBox="1">
            <a:spLocks/>
          </p:cNvSpPr>
          <p:nvPr/>
        </p:nvSpPr>
        <p:spPr>
          <a:xfrm>
            <a:off x="3855790" y="524517"/>
            <a:ext cx="4480420" cy="524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Failure Modes of EMRs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617E04-E153-6285-4BBF-32BEDD645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34308"/>
              </p:ext>
            </p:extLst>
          </p:nvPr>
        </p:nvGraphicFramePr>
        <p:xfrm>
          <a:off x="93284" y="1048625"/>
          <a:ext cx="8906969" cy="544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343">
                  <a:extLst>
                    <a:ext uri="{9D8B030D-6E8A-4147-A177-3AD203B41FA5}">
                      <a16:colId xmlns:a16="http://schemas.microsoft.com/office/drawing/2014/main" val="1431255543"/>
                    </a:ext>
                  </a:extLst>
                </a:gridCol>
                <a:gridCol w="1339988">
                  <a:extLst>
                    <a:ext uri="{9D8B030D-6E8A-4147-A177-3AD203B41FA5}">
                      <a16:colId xmlns:a16="http://schemas.microsoft.com/office/drawing/2014/main" val="110716142"/>
                    </a:ext>
                  </a:extLst>
                </a:gridCol>
                <a:gridCol w="3614815">
                  <a:extLst>
                    <a:ext uri="{9D8B030D-6E8A-4147-A177-3AD203B41FA5}">
                      <a16:colId xmlns:a16="http://schemas.microsoft.com/office/drawing/2014/main" val="1402881958"/>
                    </a:ext>
                  </a:extLst>
                </a:gridCol>
                <a:gridCol w="2719823">
                  <a:extLst>
                    <a:ext uri="{9D8B030D-6E8A-4147-A177-3AD203B41FA5}">
                      <a16:colId xmlns:a16="http://schemas.microsoft.com/office/drawing/2014/main" val="4019370773"/>
                    </a:ext>
                  </a:extLst>
                </a:gridCol>
              </a:tblGrid>
              <a:tr h="2241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Parts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2603"/>
                  </a:ext>
                </a:extLst>
              </a:tr>
              <a:tr h="624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Failure symptoms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Mode of failures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extLst>
                  <a:ext uri="{0D108BD9-81ED-4DB2-BD59-A6C34878D82A}">
                    <a16:rowId xmlns:a16="http://schemas.microsoft.com/office/drawing/2014/main" val="3109384914"/>
                  </a:ext>
                </a:extLst>
              </a:tr>
              <a:tr h="1444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Contact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Transfer and wear of contact metal due to arc discharge.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Sticking of contact.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Corrosion (oxidation, sulfurization, etc.).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Foreign matter (dust, etc.).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Deposits.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Poor release (welding, locking).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Poor contact.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Increased contact resistance.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Noise.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Change in operate/release voltages and times.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Poor dielectric strength.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extLst>
                  <a:ext uri="{0D108BD9-81ED-4DB2-BD59-A6C34878D82A}">
                    <a16:rowId xmlns:a16="http://schemas.microsoft.com/office/drawing/2014/main" val="4171759697"/>
                  </a:ext>
                </a:extLst>
              </a:tr>
              <a:tr h="1444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Winding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Corrosion.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Galvanic corrosion.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Foreign matter (dust, etc.).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Voltage fluctuation.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Vibration of lead wire.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Breakage of coil, short-circuit of coil.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Burning of coil.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Poor working release operation.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Change in operate/release voltage.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Change in operate/release time beat.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Malfunction.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extLst>
                  <a:ext uri="{0D108BD9-81ED-4DB2-BD59-A6C34878D82A}">
                    <a16:rowId xmlns:a16="http://schemas.microsoft.com/office/drawing/2014/main" val="300410542"/>
                  </a:ext>
                </a:extLst>
              </a:tr>
              <a:tr h="1618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Structural parts (spring, sliding parts, insulation etc.)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Slip-off and wear of contact piece.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Fatigue and creep of spring.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Abnormal wear and loosing.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Seize.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Deterioration of organic material.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Deposition of worn contact material powders.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Corrosion and galvanic corrosion.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Foreign matter (dust, etc.).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Poor contact.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Poor release operation.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Change in operate/release voltage.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Change in operate/release time beat.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Degradation in insulation resistance.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Poor dielectric strength.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extLst>
                  <a:ext uri="{0D108BD9-81ED-4DB2-BD59-A6C34878D82A}">
                    <a16:rowId xmlns:a16="http://schemas.microsoft.com/office/drawing/2014/main" val="561341304"/>
                  </a:ext>
                </a:extLst>
              </a:tr>
              <a:tr h="290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Enclosure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Damage by external force.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Change in chemical properties.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Damage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61" marR="38561" marT="0" marB="0"/>
                </a:tc>
                <a:extLst>
                  <a:ext uri="{0D108BD9-81ED-4DB2-BD59-A6C34878D82A}">
                    <a16:rowId xmlns:a16="http://schemas.microsoft.com/office/drawing/2014/main" val="33292379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5FEF0F-99CC-1BE5-3184-FDA0D1E85D21}"/>
              </a:ext>
            </a:extLst>
          </p:cNvPr>
          <p:cNvSpPr txBox="1"/>
          <p:nvPr/>
        </p:nvSpPr>
        <p:spPr>
          <a:xfrm>
            <a:off x="6297438" y="6575882"/>
            <a:ext cx="5894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Source</a:t>
            </a:r>
            <a:r>
              <a:rPr lang="en-US" sz="1100" dirty="0"/>
              <a:t>: </a:t>
            </a:r>
            <a:r>
              <a:rPr lang="en-GB" sz="1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Lacombe, D., Farhat, L., “Relays: Failures occurring &amp; Lesson learnt.” In </a:t>
            </a:r>
            <a:r>
              <a:rPr lang="en-GB" sz="11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ESA-ESTEC</a:t>
            </a:r>
            <a:r>
              <a:rPr lang="en-GB" sz="1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2018</a:t>
            </a:r>
            <a:endParaRPr lang="en-GB" sz="11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06EC2D6-693B-8666-075D-1D4E1AA46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CF9AD-6124-EDC2-E51B-FAFCB70DD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568" y="1671231"/>
            <a:ext cx="1313697" cy="1173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1FC33-1735-08CF-6161-282985D1D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459" y="3131685"/>
            <a:ext cx="1524541" cy="1278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611B7-8221-03A3-A2D0-CB6BB3F27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779" y="1387380"/>
            <a:ext cx="1836760" cy="179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2B9E5-A11F-CBC3-AC56-3DC7FC7F8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568" y="4791174"/>
            <a:ext cx="1202108" cy="942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A07AA-F405-2AA1-3539-472ACBA2C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2250" y="4701160"/>
            <a:ext cx="2108316" cy="1543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A2F3E9-9EB1-5ADF-1C54-11DEB0DDA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2250" y="3201143"/>
            <a:ext cx="1596750" cy="1455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ACC91-2490-6A8D-A460-BC240E5ED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67" y="6599367"/>
            <a:ext cx="6005333" cy="2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1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F72E-B94D-08D1-A044-5223922B3653}"/>
              </a:ext>
            </a:extLst>
          </p:cNvPr>
          <p:cNvSpPr txBox="1">
            <a:spLocks/>
          </p:cNvSpPr>
          <p:nvPr/>
        </p:nvSpPr>
        <p:spPr>
          <a:xfrm>
            <a:off x="968142" y="584891"/>
            <a:ext cx="10255716" cy="5157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Isocom Latching Solid-State Relay Development</a:t>
            </a:r>
            <a:endParaRPr lang="en-GB" sz="3600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B33745-DE78-13A5-DC20-4C0B9FBF1FE4}"/>
              </a:ext>
            </a:extLst>
          </p:cNvPr>
          <p:cNvGrpSpPr/>
          <p:nvPr/>
        </p:nvGrpSpPr>
        <p:grpSpPr>
          <a:xfrm>
            <a:off x="699352" y="3368484"/>
            <a:ext cx="5795445" cy="3335187"/>
            <a:chOff x="699352" y="3368484"/>
            <a:chExt cx="5795445" cy="33351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45FBEC-8609-E7D9-74C7-06C6A2E9B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352" y="3368484"/>
              <a:ext cx="5795445" cy="32610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2A9EAD-52AD-BAEA-EA6D-028055A60C8C}"/>
                </a:ext>
              </a:extLst>
            </p:cNvPr>
            <p:cNvSpPr txBox="1"/>
            <p:nvPr/>
          </p:nvSpPr>
          <p:spPr>
            <a:xfrm>
              <a:off x="5401964" y="6472839"/>
              <a:ext cx="511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(DPDT)</a:t>
              </a:r>
              <a:endParaRPr lang="en-GB" sz="900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68F2DA-0210-B963-EB2C-58D7A2D43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3B41C-E4C5-25DE-B936-E7F8C7D2B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03" y="1199979"/>
            <a:ext cx="5509341" cy="201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085C6-BCDE-6E46-1ECC-CA72BCEE2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210" y="1237891"/>
            <a:ext cx="5041829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4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FF3553-2502-B57E-8FE2-93343420F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59208"/>
              </p:ext>
            </p:extLst>
          </p:nvPr>
        </p:nvGraphicFramePr>
        <p:xfrm>
          <a:off x="2032000" y="1198781"/>
          <a:ext cx="8127999" cy="538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701739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962448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52966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Development 1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Development 2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Development 3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79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Requires a Vcc (5VDC)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Does not require a Vcc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Does not require a Vcc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86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Latch draws 10mA from Vcc in Latch mode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Fixed Voltage at output stage (28V example)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 to 50V range on the output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579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Latch draws 7mA from Vcc in Reset mode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Latch draws 5.5mA (@ 28V) from the </a:t>
                      </a: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VBus in</a:t>
                      </a: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Latch mode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Latch draws from 4.0mA (@ 10V) to 7.0mA (@ 50V) from the </a:t>
                      </a: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VBus </a:t>
                      </a: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 Latch mode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3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Output Voltages and Currents can be selected by user when ordering (limited by package)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Latch draws 0.7mA (@ 28V) from </a:t>
                      </a: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VBus </a:t>
                      </a: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 Reset mode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Latch draws from 0.2mA (@ 10V) to 2.7mA (@ 50V) from the </a:t>
                      </a: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VBus </a:t>
                      </a: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 Reset mode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22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High side and low side switching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 low side switching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 low side switching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41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Output Currents can be selected by user when ordering (limited by package)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Output Currents can be selected by user when ordering (limited by package)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6734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E8844B-6D31-BA92-21F2-751D43FD5B3E}"/>
              </a:ext>
            </a:extLst>
          </p:cNvPr>
          <p:cNvSpPr txBox="1"/>
          <p:nvPr/>
        </p:nvSpPr>
        <p:spPr>
          <a:xfrm>
            <a:off x="2997620" y="552450"/>
            <a:ext cx="619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Summary of LSSR developments</a:t>
            </a:r>
            <a:endParaRPr lang="en-GB" sz="36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1AEBCA0-96DD-824B-F3B0-029C1261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57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D9779B-274A-5715-C0BF-778096354604}"/>
              </a:ext>
            </a:extLst>
          </p:cNvPr>
          <p:cNvSpPr txBox="1"/>
          <p:nvPr/>
        </p:nvSpPr>
        <p:spPr>
          <a:xfrm>
            <a:off x="2725100" y="557544"/>
            <a:ext cx="674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Development 1 Using V</a:t>
            </a:r>
            <a:r>
              <a:rPr lang="en-US" sz="3600" baseline="-25000" dirty="0"/>
              <a:t>CC</a:t>
            </a:r>
            <a:r>
              <a:rPr lang="en-US" sz="3600" dirty="0"/>
              <a:t> Supply</a:t>
            </a:r>
            <a:endParaRPr lang="en-GB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4BBF5C-8C7B-7888-DE5A-71002BA3AA8A}"/>
              </a:ext>
            </a:extLst>
          </p:cNvPr>
          <p:cNvGrpSpPr/>
          <p:nvPr/>
        </p:nvGrpSpPr>
        <p:grpSpPr>
          <a:xfrm>
            <a:off x="2949321" y="1320797"/>
            <a:ext cx="3290563" cy="2230110"/>
            <a:chOff x="578499" y="1330320"/>
            <a:chExt cx="4372946" cy="37452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3BF311-593E-265F-3A18-0C658FA2C873}"/>
                </a:ext>
              </a:extLst>
            </p:cNvPr>
            <p:cNvGrpSpPr/>
            <p:nvPr/>
          </p:nvGrpSpPr>
          <p:grpSpPr>
            <a:xfrm>
              <a:off x="578499" y="1968396"/>
              <a:ext cx="4372946" cy="3107185"/>
              <a:chOff x="578499" y="1968396"/>
              <a:chExt cx="4372946" cy="310718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CD43FB3-8631-B3A5-FFF5-ED81FEFED00A}"/>
                  </a:ext>
                </a:extLst>
              </p:cNvPr>
              <p:cNvGrpSpPr/>
              <p:nvPr/>
            </p:nvGrpSpPr>
            <p:grpSpPr>
              <a:xfrm>
                <a:off x="578499" y="1968396"/>
                <a:ext cx="4372946" cy="3107185"/>
                <a:chOff x="3909527" y="1959066"/>
                <a:chExt cx="4372946" cy="310718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2BC6BDB-35DF-A542-0F85-6DB48CBDE77B}"/>
                    </a:ext>
                  </a:extLst>
                </p:cNvPr>
                <p:cNvSpPr/>
                <p:nvPr/>
              </p:nvSpPr>
              <p:spPr>
                <a:xfrm>
                  <a:off x="4773227" y="1959066"/>
                  <a:ext cx="2645546" cy="310718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C09B2DE8-64C8-752D-2933-FBD4D65566C9}"/>
                    </a:ext>
                  </a:extLst>
                </p:cNvPr>
                <p:cNvCxnSpPr/>
                <p:nvPr/>
              </p:nvCxnSpPr>
              <p:spPr>
                <a:xfrm>
                  <a:off x="3909527" y="2397967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CF34328E-6E36-033C-E6BF-4BFB7104CA63}"/>
                    </a:ext>
                  </a:extLst>
                </p:cNvPr>
                <p:cNvCxnSpPr/>
                <p:nvPr/>
              </p:nvCxnSpPr>
              <p:spPr>
                <a:xfrm>
                  <a:off x="3909527" y="3044889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083D4030-E886-BF17-9646-DB6D5EEF8767}"/>
                    </a:ext>
                  </a:extLst>
                </p:cNvPr>
                <p:cNvCxnSpPr/>
                <p:nvPr/>
              </p:nvCxnSpPr>
              <p:spPr>
                <a:xfrm>
                  <a:off x="3909527" y="3688702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066EDAA9-C01D-17B7-DFF7-74CF09F0CE84}"/>
                    </a:ext>
                  </a:extLst>
                </p:cNvPr>
                <p:cNvCxnSpPr/>
                <p:nvPr/>
              </p:nvCxnSpPr>
              <p:spPr>
                <a:xfrm>
                  <a:off x="3919432" y="4388498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597CC55-4C08-D71A-3C36-70EB7FD00FC5}"/>
                    </a:ext>
                  </a:extLst>
                </p:cNvPr>
                <p:cNvCxnSpPr/>
                <p:nvPr/>
              </p:nvCxnSpPr>
              <p:spPr>
                <a:xfrm>
                  <a:off x="7418773" y="2307771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2967826F-BEA2-8E2B-B428-96BF0118593A}"/>
                    </a:ext>
                  </a:extLst>
                </p:cNvPr>
                <p:cNvCxnSpPr/>
                <p:nvPr/>
              </p:nvCxnSpPr>
              <p:spPr>
                <a:xfrm>
                  <a:off x="7418773" y="2712098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F06D5331-651C-D599-BDAB-CDF4A5B7D59E}"/>
                    </a:ext>
                  </a:extLst>
                </p:cNvPr>
                <p:cNvCxnSpPr/>
                <p:nvPr/>
              </p:nvCxnSpPr>
              <p:spPr>
                <a:xfrm>
                  <a:off x="7418773" y="3150637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1223A875-14C2-4F3D-96F6-8C56A943C8BC}"/>
                    </a:ext>
                  </a:extLst>
                </p:cNvPr>
                <p:cNvCxnSpPr/>
                <p:nvPr/>
              </p:nvCxnSpPr>
              <p:spPr>
                <a:xfrm>
                  <a:off x="7418773" y="3803779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F4561F3-2CA4-21D3-464E-DF666B4F4011}"/>
                    </a:ext>
                  </a:extLst>
                </p:cNvPr>
                <p:cNvCxnSpPr/>
                <p:nvPr/>
              </p:nvCxnSpPr>
              <p:spPr>
                <a:xfrm>
                  <a:off x="7418773" y="4223657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08A3C71C-03DD-AF81-20C8-BA4F4187720A}"/>
                    </a:ext>
                  </a:extLst>
                </p:cNvPr>
                <p:cNvCxnSpPr/>
                <p:nvPr/>
              </p:nvCxnSpPr>
              <p:spPr>
                <a:xfrm>
                  <a:off x="7418773" y="4643535"/>
                  <a:ext cx="8637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CE5BF4-B09C-5CAC-F10C-D477F00540CB}"/>
                    </a:ext>
                  </a:extLst>
                </p:cNvPr>
                <p:cNvSpPr txBox="1"/>
                <p:nvPr/>
              </p:nvSpPr>
              <p:spPr>
                <a:xfrm>
                  <a:off x="4783132" y="2213301"/>
                  <a:ext cx="524818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Vcc</a:t>
                  </a:r>
                  <a:endParaRPr lang="en-GB" sz="1200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7199FF4-E59F-D63A-B91F-35FA80077B7C}"/>
                    </a:ext>
                  </a:extLst>
                </p:cNvPr>
                <p:cNvSpPr txBox="1"/>
                <p:nvPr/>
              </p:nvSpPr>
              <p:spPr>
                <a:xfrm>
                  <a:off x="4753541" y="2804241"/>
                  <a:ext cx="686293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Latch</a:t>
                  </a:r>
                  <a:endParaRPr lang="en-GB" sz="1200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B57B4DA-1DCF-C141-510D-7FC628F12D2B}"/>
                    </a:ext>
                  </a:extLst>
                </p:cNvPr>
                <p:cNvSpPr txBox="1"/>
                <p:nvPr/>
              </p:nvSpPr>
              <p:spPr>
                <a:xfrm>
                  <a:off x="4745142" y="3526079"/>
                  <a:ext cx="705125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Reset</a:t>
                  </a:r>
                  <a:endParaRPr lang="en-GB" sz="1200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6FAD04-4748-BA97-F9EE-D9A2F8FAEF76}"/>
                    </a:ext>
                  </a:extLst>
                </p:cNvPr>
                <p:cNvSpPr txBox="1"/>
                <p:nvPr/>
              </p:nvSpPr>
              <p:spPr>
                <a:xfrm>
                  <a:off x="4745142" y="4203832"/>
                  <a:ext cx="588386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Gnd</a:t>
                  </a:r>
                  <a:endParaRPr lang="en-GB" sz="1200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104FD5C-BA48-CA57-65B0-5673931E4D00}"/>
                    </a:ext>
                  </a:extLst>
                </p:cNvPr>
                <p:cNvSpPr txBox="1"/>
                <p:nvPr/>
              </p:nvSpPr>
              <p:spPr>
                <a:xfrm flipH="1">
                  <a:off x="6995471" y="2123105"/>
                  <a:ext cx="570101" cy="465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A2</a:t>
                  </a:r>
                  <a:endParaRPr lang="en-GB" sz="1200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A766A06-8244-B867-E96E-FDCD656C042E}"/>
                    </a:ext>
                  </a:extLst>
                </p:cNvPr>
                <p:cNvSpPr txBox="1"/>
                <p:nvPr/>
              </p:nvSpPr>
              <p:spPr>
                <a:xfrm>
                  <a:off x="6995471" y="2527432"/>
                  <a:ext cx="469090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A3</a:t>
                  </a:r>
                  <a:endParaRPr lang="en-GB" sz="1200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5F4F922-F30E-802B-E0C0-D41670D0B4BF}"/>
                    </a:ext>
                  </a:extLst>
                </p:cNvPr>
                <p:cNvSpPr txBox="1"/>
                <p:nvPr/>
              </p:nvSpPr>
              <p:spPr>
                <a:xfrm>
                  <a:off x="6995471" y="2948896"/>
                  <a:ext cx="469090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A1</a:t>
                  </a:r>
                  <a:endParaRPr lang="en-GB" sz="1200" dirty="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3863E66-A57D-68C0-EA95-E992634B93F2}"/>
                    </a:ext>
                  </a:extLst>
                </p:cNvPr>
                <p:cNvSpPr txBox="1"/>
                <p:nvPr/>
              </p:nvSpPr>
              <p:spPr>
                <a:xfrm>
                  <a:off x="6990901" y="3600559"/>
                  <a:ext cx="460569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B2</a:t>
                  </a:r>
                  <a:endParaRPr lang="en-GB" sz="1200" dirty="0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0CCA7F1-A59C-39BF-6FDE-74BCD2C84899}"/>
                    </a:ext>
                  </a:extLst>
                </p:cNvPr>
                <p:cNvSpPr txBox="1"/>
                <p:nvPr/>
              </p:nvSpPr>
              <p:spPr>
                <a:xfrm>
                  <a:off x="6990901" y="4017358"/>
                  <a:ext cx="460569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B3</a:t>
                  </a:r>
                  <a:endParaRPr lang="en-GB" sz="1200" dirty="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2E3FDEB-C9F7-3C1D-6605-F063A8D873A0}"/>
                    </a:ext>
                  </a:extLst>
                </p:cNvPr>
                <p:cNvSpPr txBox="1"/>
                <p:nvPr/>
              </p:nvSpPr>
              <p:spPr>
                <a:xfrm>
                  <a:off x="6999299" y="4395142"/>
                  <a:ext cx="460569" cy="465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B1</a:t>
                  </a:r>
                  <a:endParaRPr lang="en-GB" sz="1200" dirty="0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F85FBC8-B156-1190-8BA5-A32FB3233271}"/>
                  </a:ext>
                </a:extLst>
              </p:cNvPr>
              <p:cNvCxnSpPr>
                <a:stCxn id="38" idx="3"/>
              </p:cNvCxnSpPr>
              <p:nvPr/>
            </p:nvCxnSpPr>
            <p:spPr>
              <a:xfrm flipH="1" flipV="1">
                <a:off x="3126581" y="2317101"/>
                <a:ext cx="537861" cy="479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501932C-4255-4798-58CC-D5B5DEBCB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4199" y="2307577"/>
                <a:ext cx="0" cy="6506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BA4ED48-8ECE-6D56-2230-16B6CAB35F27}"/>
                  </a:ext>
                </a:extLst>
              </p:cNvPr>
              <p:cNvCxnSpPr/>
              <p:nvPr/>
            </p:nvCxnSpPr>
            <p:spPr>
              <a:xfrm>
                <a:off x="3114675" y="2958226"/>
                <a:ext cx="3667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9C3228-7D7D-0380-82B9-0BD345373B85}"/>
                  </a:ext>
                </a:extLst>
              </p:cNvPr>
              <p:cNvCxnSpPr/>
              <p:nvPr/>
            </p:nvCxnSpPr>
            <p:spPr>
              <a:xfrm flipV="1">
                <a:off x="3479008" y="2845594"/>
                <a:ext cx="259555" cy="1126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319123-C27E-F490-B7B3-186F75C372DA}"/>
                  </a:ext>
                </a:extLst>
              </p:cNvPr>
              <p:cNvSpPr/>
              <p:nvPr/>
            </p:nvSpPr>
            <p:spPr>
              <a:xfrm>
                <a:off x="3702687" y="283714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C3F876E4-B312-44CD-A5BA-259D0CFF6382}"/>
                  </a:ext>
                </a:extLst>
              </p:cNvPr>
              <p:cNvSpPr/>
              <p:nvPr/>
            </p:nvSpPr>
            <p:spPr>
              <a:xfrm>
                <a:off x="3239037" y="2845594"/>
                <a:ext cx="419100" cy="423759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E9CD925-6D1E-5C1C-2CB1-8D236D17085F}"/>
                  </a:ext>
                </a:extLst>
              </p:cNvPr>
              <p:cNvSpPr/>
              <p:nvPr/>
            </p:nvSpPr>
            <p:spPr>
              <a:xfrm>
                <a:off x="3704901" y="302246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6F4444C-F6EC-2213-0B88-C32D71194E8D}"/>
                  </a:ext>
                </a:extLst>
              </p:cNvPr>
              <p:cNvCxnSpPr/>
              <p:nvPr/>
            </p:nvCxnSpPr>
            <p:spPr>
              <a:xfrm flipH="1">
                <a:off x="3095592" y="3786823"/>
                <a:ext cx="5378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9EE6F8-9F8E-4529-8E30-E32045E1A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3210" y="3777299"/>
                <a:ext cx="0" cy="6506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C9A3A32-BF6D-E012-A42D-6FF6FDA03363}"/>
                  </a:ext>
                </a:extLst>
              </p:cNvPr>
              <p:cNvCxnSpPr/>
              <p:nvPr/>
            </p:nvCxnSpPr>
            <p:spPr>
              <a:xfrm>
                <a:off x="3083686" y="4427948"/>
                <a:ext cx="3667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B54D216-4E5B-446A-874C-6FA2B423102E}"/>
                  </a:ext>
                </a:extLst>
              </p:cNvPr>
              <p:cNvCxnSpPr/>
              <p:nvPr/>
            </p:nvCxnSpPr>
            <p:spPr>
              <a:xfrm flipV="1">
                <a:off x="3448019" y="4315316"/>
                <a:ext cx="259555" cy="1126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E29DF5-8829-EA33-463A-59DFEF42A9F5}"/>
                  </a:ext>
                </a:extLst>
              </p:cNvPr>
              <p:cNvSpPr/>
              <p:nvPr/>
            </p:nvSpPr>
            <p:spPr>
              <a:xfrm>
                <a:off x="3671698" y="430686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DED8F493-218D-A0B0-A4E4-B69882D2FCE5}"/>
                  </a:ext>
                </a:extLst>
              </p:cNvPr>
              <p:cNvSpPr/>
              <p:nvPr/>
            </p:nvSpPr>
            <p:spPr>
              <a:xfrm>
                <a:off x="3208048" y="4315316"/>
                <a:ext cx="419100" cy="423759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4A7D2DD-6B1D-149F-E2C7-71543D06B20D}"/>
                  </a:ext>
                </a:extLst>
              </p:cNvPr>
              <p:cNvSpPr/>
              <p:nvPr/>
            </p:nvSpPr>
            <p:spPr>
              <a:xfrm>
                <a:off x="3673912" y="449218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D36E67-037E-2C36-5558-AF3A1C99C333}"/>
                </a:ext>
              </a:extLst>
            </p:cNvPr>
            <p:cNvSpPr txBox="1"/>
            <p:nvPr/>
          </p:nvSpPr>
          <p:spPr>
            <a:xfrm>
              <a:off x="1834629" y="1330320"/>
              <a:ext cx="1374802" cy="465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ISOCOM LSSR</a:t>
              </a:r>
              <a:endParaRPr lang="en-GB" sz="12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F2233C-A9D9-3605-A121-8C7DEC02EE61}"/>
              </a:ext>
            </a:extLst>
          </p:cNvPr>
          <p:cNvGrpSpPr/>
          <p:nvPr/>
        </p:nvGrpSpPr>
        <p:grpSpPr>
          <a:xfrm>
            <a:off x="7533226" y="1285338"/>
            <a:ext cx="2348742" cy="2229504"/>
            <a:chOff x="6986646" y="1818002"/>
            <a:chExt cx="3881379" cy="302355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55E5E34-A108-6856-811C-C21E4A104473}"/>
                </a:ext>
              </a:extLst>
            </p:cNvPr>
            <p:cNvGrpSpPr/>
            <p:nvPr/>
          </p:nvGrpSpPr>
          <p:grpSpPr>
            <a:xfrm>
              <a:off x="6986646" y="2229265"/>
              <a:ext cx="3881379" cy="2612289"/>
              <a:chOff x="7119996" y="1783730"/>
              <a:chExt cx="3881379" cy="261228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EABDB76-B71D-BAFB-ECE2-C8840A59C7A1}"/>
                  </a:ext>
                </a:extLst>
              </p:cNvPr>
              <p:cNvSpPr/>
              <p:nvPr/>
            </p:nvSpPr>
            <p:spPr>
              <a:xfrm>
                <a:off x="7258050" y="2126215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EF00205-070B-79C7-64FA-524DDA88802A}"/>
                  </a:ext>
                </a:extLst>
              </p:cNvPr>
              <p:cNvSpPr/>
              <p:nvPr/>
            </p:nvSpPr>
            <p:spPr>
              <a:xfrm>
                <a:off x="8324850" y="2116691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99AB49D-AF05-9D2B-E643-5F60CDA85822}"/>
                  </a:ext>
                </a:extLst>
              </p:cNvPr>
              <p:cNvSpPr/>
              <p:nvPr/>
            </p:nvSpPr>
            <p:spPr>
              <a:xfrm>
                <a:off x="9391650" y="2116691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BF5F513-C093-5A81-B31A-59A6EC977183}"/>
                  </a:ext>
                </a:extLst>
              </p:cNvPr>
              <p:cNvSpPr/>
              <p:nvPr/>
            </p:nvSpPr>
            <p:spPr>
              <a:xfrm>
                <a:off x="10458450" y="2129911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A63DC1B-398A-DCE5-3E8A-7BEE02A62886}"/>
                  </a:ext>
                </a:extLst>
              </p:cNvPr>
              <p:cNvSpPr/>
              <p:nvPr/>
            </p:nvSpPr>
            <p:spPr>
              <a:xfrm>
                <a:off x="7258050" y="3637967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4410855-42A4-E64B-D22E-8050C3DF8747}"/>
                  </a:ext>
                </a:extLst>
              </p:cNvPr>
              <p:cNvSpPr/>
              <p:nvPr/>
            </p:nvSpPr>
            <p:spPr>
              <a:xfrm>
                <a:off x="8324850" y="3628443"/>
                <a:ext cx="171450" cy="1846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D91EEBF-03FE-6803-B7BC-9C5394707EC1}"/>
                  </a:ext>
                </a:extLst>
              </p:cNvPr>
              <p:cNvSpPr/>
              <p:nvPr/>
            </p:nvSpPr>
            <p:spPr>
              <a:xfrm>
                <a:off x="9391650" y="3628443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AD2AF1B-5B37-D72E-640B-226071E1038B}"/>
                  </a:ext>
                </a:extLst>
              </p:cNvPr>
              <p:cNvSpPr/>
              <p:nvPr/>
            </p:nvSpPr>
            <p:spPr>
              <a:xfrm>
                <a:off x="10458450" y="3641663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B42F98F-088A-9BB5-5230-7DD943EE8F2C}"/>
                  </a:ext>
                </a:extLst>
              </p:cNvPr>
              <p:cNvSpPr/>
              <p:nvPr/>
            </p:nvSpPr>
            <p:spPr>
              <a:xfrm>
                <a:off x="9877425" y="2860000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930E317-9C23-DCE6-20E4-5EFDFA54B5A9}"/>
                  </a:ext>
                </a:extLst>
              </p:cNvPr>
              <p:cNvSpPr/>
              <p:nvPr/>
            </p:nvSpPr>
            <p:spPr>
              <a:xfrm>
                <a:off x="7800975" y="2869553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C8519-C845-0D9E-E8B3-20EBF791ABBF}"/>
                  </a:ext>
                </a:extLst>
              </p:cNvPr>
              <p:cNvSpPr txBox="1"/>
              <p:nvPr/>
            </p:nvSpPr>
            <p:spPr>
              <a:xfrm>
                <a:off x="7119996" y="1783730"/>
                <a:ext cx="572719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B1</a:t>
                </a:r>
                <a:endParaRPr lang="en-GB" sz="12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CED8D7-23EB-B9F4-E050-F19C5D41B69E}"/>
                  </a:ext>
                </a:extLst>
              </p:cNvPr>
              <p:cNvSpPr txBox="1"/>
              <p:nvPr/>
            </p:nvSpPr>
            <p:spPr>
              <a:xfrm>
                <a:off x="7119996" y="3794555"/>
                <a:ext cx="583315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A1</a:t>
                </a:r>
                <a:endParaRPr lang="en-GB" sz="12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FAF554-5577-F75A-6598-9DCCA6B356AB}"/>
                  </a:ext>
                </a:extLst>
              </p:cNvPr>
              <p:cNvSpPr txBox="1"/>
              <p:nvPr/>
            </p:nvSpPr>
            <p:spPr>
              <a:xfrm>
                <a:off x="8155442" y="1783730"/>
                <a:ext cx="644241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-X2</a:t>
                </a:r>
                <a:endParaRPr lang="en-GB" sz="12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AF7054B-A5C5-896E-13D4-3B452E89E98F}"/>
                  </a:ext>
                </a:extLst>
              </p:cNvPr>
              <p:cNvSpPr txBox="1"/>
              <p:nvPr/>
            </p:nvSpPr>
            <p:spPr>
              <a:xfrm>
                <a:off x="8104322" y="3816217"/>
                <a:ext cx="694574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+X1</a:t>
                </a:r>
                <a:endParaRPr lang="en-GB" sz="12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4074B7-3F49-A057-9A78-C94D0AABCAF8}"/>
                  </a:ext>
                </a:extLst>
              </p:cNvPr>
              <p:cNvSpPr txBox="1"/>
              <p:nvPr/>
            </p:nvSpPr>
            <p:spPr>
              <a:xfrm>
                <a:off x="9255199" y="1783730"/>
                <a:ext cx="572719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B2</a:t>
                </a:r>
                <a:endParaRPr lang="en-GB" sz="12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787B74-4520-DF41-78FB-1A0AF9A8130F}"/>
                  </a:ext>
                </a:extLst>
              </p:cNvPr>
              <p:cNvSpPr txBox="1"/>
              <p:nvPr/>
            </p:nvSpPr>
            <p:spPr>
              <a:xfrm>
                <a:off x="9255199" y="3777299"/>
                <a:ext cx="583315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A2</a:t>
                </a:r>
                <a:endParaRPr lang="en-GB" sz="12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88DF73-621F-6EA7-2F33-517A23E13353}"/>
                  </a:ext>
                </a:extLst>
              </p:cNvPr>
              <p:cNvSpPr txBox="1"/>
              <p:nvPr/>
            </p:nvSpPr>
            <p:spPr>
              <a:xfrm>
                <a:off x="10320397" y="1810754"/>
                <a:ext cx="572719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B3</a:t>
                </a:r>
                <a:endParaRPr lang="en-GB" sz="12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9C879C5-C498-31A8-17F9-EC3F7F7414E7}"/>
                  </a:ext>
                </a:extLst>
              </p:cNvPr>
              <p:cNvSpPr txBox="1"/>
              <p:nvPr/>
            </p:nvSpPr>
            <p:spPr>
              <a:xfrm>
                <a:off x="10330328" y="3794555"/>
                <a:ext cx="583315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A3</a:t>
                </a:r>
                <a:endParaRPr lang="en-GB" sz="1200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95A3E62-386B-B705-B692-02FAD20B512C}"/>
                  </a:ext>
                </a:extLst>
              </p:cNvPr>
              <p:cNvSpPr txBox="1"/>
              <p:nvPr/>
            </p:nvSpPr>
            <p:spPr>
              <a:xfrm>
                <a:off x="7938079" y="2767666"/>
                <a:ext cx="636295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-Y2</a:t>
                </a:r>
                <a:endParaRPr lang="en-GB" sz="12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76F9C4-64D2-8F70-AF93-395D79D3DBC8}"/>
                  </a:ext>
                </a:extLst>
              </p:cNvPr>
              <p:cNvSpPr txBox="1"/>
              <p:nvPr/>
            </p:nvSpPr>
            <p:spPr>
              <a:xfrm>
                <a:off x="10042115" y="2767056"/>
                <a:ext cx="686625" cy="37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+Y1</a:t>
                </a:r>
                <a:endParaRPr lang="en-GB" sz="1200" dirty="0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A0289B6-7065-63FC-B12F-62FA230B13CC}"/>
                  </a:ext>
                </a:extLst>
              </p:cNvPr>
              <p:cNvCxnSpPr>
                <a:stCxn id="47" idx="4"/>
              </p:cNvCxnSpPr>
              <p:nvPr/>
            </p:nvCxnSpPr>
            <p:spPr>
              <a:xfrm flipH="1">
                <a:off x="7342172" y="2310881"/>
                <a:ext cx="1603" cy="1908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89761B0-3BE1-27B7-6A2F-369F454FB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2648" y="2501767"/>
                <a:ext cx="19225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B8E3FC5E-1568-E55F-0FCB-5A0F2702C18E}"/>
                  </a:ext>
                </a:extLst>
              </p:cNvPr>
              <p:cNvCxnSpPr/>
              <p:nvPr/>
            </p:nvCxnSpPr>
            <p:spPr>
              <a:xfrm flipH="1">
                <a:off x="9672637" y="2501767"/>
                <a:ext cx="8810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243CA33-4EEE-98E1-A492-41BECE0DF53B}"/>
                  </a:ext>
                </a:extLst>
              </p:cNvPr>
              <p:cNvCxnSpPr>
                <a:cxnSpLocks/>
                <a:stCxn id="50" idx="4"/>
              </p:cNvCxnSpPr>
              <p:nvPr/>
            </p:nvCxnSpPr>
            <p:spPr>
              <a:xfrm>
                <a:off x="10544175" y="2314577"/>
                <a:ext cx="0" cy="1871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D25CA8D-87E0-54BB-E2DD-CA12846E9CB0}"/>
                  </a:ext>
                </a:extLst>
              </p:cNvPr>
              <p:cNvCxnSpPr>
                <a:stCxn id="49" idx="4"/>
              </p:cNvCxnSpPr>
              <p:nvPr/>
            </p:nvCxnSpPr>
            <p:spPr>
              <a:xfrm>
                <a:off x="9477375" y="2301357"/>
                <a:ext cx="195262" cy="2004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6B4A8D4-F3BF-7FDC-FC9E-3F8B5DCA0A9A}"/>
                  </a:ext>
                </a:extLst>
              </p:cNvPr>
              <p:cNvSpPr/>
              <p:nvPr/>
            </p:nvSpPr>
            <p:spPr>
              <a:xfrm>
                <a:off x="9646920" y="247890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4EC69EC-E871-4610-5CEC-47C2E4C11363}"/>
                  </a:ext>
                </a:extLst>
              </p:cNvPr>
              <p:cNvSpPr/>
              <p:nvPr/>
            </p:nvSpPr>
            <p:spPr>
              <a:xfrm>
                <a:off x="9299444" y="2882860"/>
                <a:ext cx="444352" cy="1446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D0DE577-5D68-3312-4328-41F298D93797}"/>
                  </a:ext>
                </a:extLst>
              </p:cNvPr>
              <p:cNvSpPr/>
              <p:nvPr/>
            </p:nvSpPr>
            <p:spPr>
              <a:xfrm>
                <a:off x="8496881" y="2885898"/>
                <a:ext cx="444352" cy="1446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A402C03-6D1A-C926-A7EB-EE23A3F347E9}"/>
                  </a:ext>
                </a:extLst>
              </p:cNvPr>
              <p:cNvCxnSpPr>
                <a:stCxn id="52" idx="0"/>
              </p:cNvCxnSpPr>
              <p:nvPr/>
            </p:nvCxnSpPr>
            <p:spPr>
              <a:xfrm flipV="1">
                <a:off x="8410575" y="3327558"/>
                <a:ext cx="0" cy="300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D32A27A-484A-0927-39F4-4C885EEB97CF}"/>
                  </a:ext>
                </a:extLst>
              </p:cNvPr>
              <p:cNvCxnSpPr/>
              <p:nvPr/>
            </p:nvCxnSpPr>
            <p:spPr>
              <a:xfrm>
                <a:off x="8410575" y="3327558"/>
                <a:ext cx="3084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4FD476F-9446-705C-D9CB-64513B4567A2}"/>
                  </a:ext>
                </a:extLst>
              </p:cNvPr>
              <p:cNvCxnSpPr>
                <a:endCxn id="74" idx="2"/>
              </p:cNvCxnSpPr>
              <p:nvPr/>
            </p:nvCxnSpPr>
            <p:spPr>
              <a:xfrm flipV="1">
                <a:off x="8719057" y="3030553"/>
                <a:ext cx="0" cy="2970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5A5E0A3-A415-C437-98D4-278C8E0926CC}"/>
                  </a:ext>
                </a:extLst>
              </p:cNvPr>
              <p:cNvCxnSpPr>
                <a:cxnSpLocks/>
                <a:stCxn id="48" idx="6"/>
              </p:cNvCxnSpPr>
              <p:nvPr/>
            </p:nvCxnSpPr>
            <p:spPr>
              <a:xfrm flipV="1">
                <a:off x="8496300" y="2209023"/>
                <a:ext cx="222176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7FE33D19-7E84-E897-BCC1-5C07E1D2EA97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>
                <a:off x="8718476" y="2209023"/>
                <a:ext cx="581" cy="6768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238EB0F-11D3-E264-2809-51351152E345}"/>
                  </a:ext>
                </a:extLst>
              </p:cNvPr>
              <p:cNvCxnSpPr/>
              <p:nvPr/>
            </p:nvCxnSpPr>
            <p:spPr>
              <a:xfrm flipH="1">
                <a:off x="7332648" y="3434260"/>
                <a:ext cx="1603" cy="1908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D6B8C42-10CB-5342-0E58-AB729BBE47EF}"/>
                  </a:ext>
                </a:extLst>
              </p:cNvPr>
              <p:cNvCxnSpPr/>
              <p:nvPr/>
            </p:nvCxnSpPr>
            <p:spPr>
              <a:xfrm flipH="1">
                <a:off x="10535369" y="3434260"/>
                <a:ext cx="1603" cy="1908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E17CA72C-99CD-14E0-B277-9B75CD2D2C6B}"/>
                  </a:ext>
                </a:extLst>
              </p:cNvPr>
              <p:cNvCxnSpPr/>
              <p:nvPr/>
            </p:nvCxnSpPr>
            <p:spPr>
              <a:xfrm flipH="1">
                <a:off x="9663112" y="3435217"/>
                <a:ext cx="8810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E8E5081-3626-A7A5-EF11-39D34F474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2648" y="3429000"/>
                <a:ext cx="19225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726E529-52B0-1484-9D58-E452B59BB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5727" y="3435217"/>
                <a:ext cx="205147" cy="1899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17E8A85-90C3-946E-5454-C915CDF5BB35}"/>
                  </a:ext>
                </a:extLst>
              </p:cNvPr>
              <p:cNvSpPr/>
              <p:nvPr/>
            </p:nvSpPr>
            <p:spPr>
              <a:xfrm>
                <a:off x="9679897" y="340906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07BEA5AF-3E6B-1A60-627A-9DD55E6CD439}"/>
                  </a:ext>
                </a:extLst>
              </p:cNvPr>
              <p:cNvCxnSpPr>
                <a:stCxn id="55" idx="2"/>
                <a:endCxn id="73" idx="3"/>
              </p:cNvCxnSpPr>
              <p:nvPr/>
            </p:nvCxnSpPr>
            <p:spPr>
              <a:xfrm flipH="1">
                <a:off x="9743796" y="2952333"/>
                <a:ext cx="133629" cy="28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3AF7846-3DA6-5DF2-0F88-9945643E4AEB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>
                <a:off x="9061450" y="2955188"/>
                <a:ext cx="237994" cy="30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BE7B615-8833-507E-5917-01D9BA02F793}"/>
                  </a:ext>
                </a:extLst>
              </p:cNvPr>
              <p:cNvCxnSpPr/>
              <p:nvPr/>
            </p:nvCxnSpPr>
            <p:spPr>
              <a:xfrm>
                <a:off x="9065336" y="2948701"/>
                <a:ext cx="0" cy="1274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76E0151-713F-9ADD-1A23-81FD0403F277}"/>
                  </a:ext>
                </a:extLst>
              </p:cNvPr>
              <p:cNvCxnSpPr/>
              <p:nvPr/>
            </p:nvCxnSpPr>
            <p:spPr>
              <a:xfrm flipH="1">
                <a:off x="7893843" y="4213936"/>
                <a:ext cx="1174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0CFF1B4-6D44-84F2-02DC-D413C7FB92F1}"/>
                  </a:ext>
                </a:extLst>
              </p:cNvPr>
              <p:cNvCxnSpPr>
                <a:cxnSpLocks/>
                <a:endCxn id="56" idx="4"/>
              </p:cNvCxnSpPr>
              <p:nvPr/>
            </p:nvCxnSpPr>
            <p:spPr>
              <a:xfrm flipH="1" flipV="1">
                <a:off x="7886700" y="3054219"/>
                <a:ext cx="6637" cy="11692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43C2054-B822-CCDF-E8D5-5107F6BFDC66}"/>
                  </a:ext>
                </a:extLst>
              </p:cNvPr>
              <p:cNvSpPr/>
              <p:nvPr/>
            </p:nvSpPr>
            <p:spPr>
              <a:xfrm>
                <a:off x="7119996" y="1810754"/>
                <a:ext cx="3881379" cy="2585265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26F1F8-E8A9-F766-7881-28A1CAE61F8E}"/>
                </a:ext>
              </a:extLst>
            </p:cNvPr>
            <p:cNvSpPr txBox="1"/>
            <p:nvPr/>
          </p:nvSpPr>
          <p:spPr>
            <a:xfrm>
              <a:off x="8547591" y="1818002"/>
              <a:ext cx="1333198" cy="375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ESCC LMR</a:t>
              </a:r>
              <a:endParaRPr lang="en-GB" sz="12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F23BF69-E248-237C-E1DE-D9613E980924}"/>
              </a:ext>
            </a:extLst>
          </p:cNvPr>
          <p:cNvSpPr txBox="1"/>
          <p:nvPr/>
        </p:nvSpPr>
        <p:spPr>
          <a:xfrm>
            <a:off x="326092" y="1918356"/>
            <a:ext cx="2699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Similarities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Both require 10 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A2 = Output1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A3 = Normally Closed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A1 = Normally Open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B2 = Output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B3 = Normally Closed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B1 = Normally Open 2</a:t>
            </a:r>
            <a:endParaRPr lang="en-GB" sz="12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36544F5-1BDE-1D82-DF5D-19BEDE1D4469}"/>
              </a:ext>
            </a:extLst>
          </p:cNvPr>
          <p:cNvSpPr txBox="1"/>
          <p:nvPr/>
        </p:nvSpPr>
        <p:spPr>
          <a:xfrm>
            <a:off x="10278504" y="1786045"/>
            <a:ext cx="1810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Changes to be made from ESCC to ISOCOM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+X1 = Latch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+Y1 =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-X2 = Vcc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-Y2 = Gnd</a:t>
            </a:r>
            <a:endParaRPr lang="en-GB" sz="12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5190DD8-62EF-A339-06A9-051BF8E68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C62C0C1-50CD-44B6-74EB-FBBB3276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96" y="4107193"/>
            <a:ext cx="6820693" cy="2372258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02C5E409-BBD8-5499-5F70-9C6F76035D1C}"/>
              </a:ext>
            </a:extLst>
          </p:cNvPr>
          <p:cNvSpPr txBox="1"/>
          <p:nvPr/>
        </p:nvSpPr>
        <p:spPr>
          <a:xfrm>
            <a:off x="3672296" y="6520522"/>
            <a:ext cx="349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for High Side Switching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F4F349-679C-41CB-EE1B-BA6D79367E37}"/>
              </a:ext>
            </a:extLst>
          </p:cNvPr>
          <p:cNvSpPr txBox="1"/>
          <p:nvPr/>
        </p:nvSpPr>
        <p:spPr>
          <a:xfrm>
            <a:off x="2178806" y="545849"/>
            <a:ext cx="7834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Development 1 (Application) Test Results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2EAB37-9A88-8423-264E-560BA63FBE8F}"/>
              </a:ext>
            </a:extLst>
          </p:cNvPr>
          <p:cNvGrpSpPr/>
          <p:nvPr/>
        </p:nvGrpSpPr>
        <p:grpSpPr>
          <a:xfrm>
            <a:off x="288126" y="1308112"/>
            <a:ext cx="7837359" cy="5390422"/>
            <a:chOff x="288126" y="964163"/>
            <a:chExt cx="7837359" cy="5390422"/>
          </a:xfrm>
        </p:grpSpPr>
        <p:pic>
          <p:nvPicPr>
            <p:cNvPr id="7" name="Picture 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EA1878F8-80D0-9CFA-1FC8-3750F5E8A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26" y="1310649"/>
              <a:ext cx="3600000" cy="216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6ADD46-B941-0361-2650-BF2863FACB23}"/>
                </a:ext>
              </a:extLst>
            </p:cNvPr>
            <p:cNvSpPr txBox="1"/>
            <p:nvPr/>
          </p:nvSpPr>
          <p:spPr>
            <a:xfrm>
              <a:off x="1546213" y="964163"/>
              <a:ext cx="1083827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 to NO</a:t>
              </a:r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8B387A-7228-03EA-405F-EFF16BE25274}"/>
                </a:ext>
              </a:extLst>
            </p:cNvPr>
            <p:cNvSpPr txBox="1"/>
            <p:nvPr/>
          </p:nvSpPr>
          <p:spPr>
            <a:xfrm>
              <a:off x="1479538" y="3848099"/>
              <a:ext cx="1076189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 to NC</a:t>
              </a:r>
              <a:endParaRPr lang="en-GB" dirty="0"/>
            </a:p>
          </p:txBody>
        </p:sp>
        <p:pic>
          <p:nvPicPr>
            <p:cNvPr id="10" name="Picture 9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BEC3B45-FE54-4933-AFA2-8B8DE8B9B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26" y="4194585"/>
              <a:ext cx="3600000" cy="2160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B0416E-E346-CF80-AF6C-21864D461F82}"/>
                </a:ext>
              </a:extLst>
            </p:cNvPr>
            <p:cNvSpPr txBox="1"/>
            <p:nvPr/>
          </p:nvSpPr>
          <p:spPr>
            <a:xfrm>
              <a:off x="5667471" y="980497"/>
              <a:ext cx="1316028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Reset to NO</a:t>
              </a:r>
              <a:endParaRPr lang="en-GB" dirty="0"/>
            </a:p>
          </p:txBody>
        </p:sp>
        <p:pic>
          <p:nvPicPr>
            <p:cNvPr id="12" name="Picture 1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5B69F35A-897D-4AB1-C87E-D31FB6306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485" y="1310649"/>
              <a:ext cx="3600000" cy="2160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D41434-BDF0-1ADB-C8F5-20458EC77140}"/>
                </a:ext>
              </a:extLst>
            </p:cNvPr>
            <p:cNvSpPr txBox="1"/>
            <p:nvPr/>
          </p:nvSpPr>
          <p:spPr>
            <a:xfrm>
              <a:off x="5667471" y="3848099"/>
              <a:ext cx="1308390" cy="34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Reset to NC</a:t>
              </a:r>
              <a:endParaRPr lang="en-GB" dirty="0"/>
            </a:p>
          </p:txBody>
        </p:sp>
        <p:pic>
          <p:nvPicPr>
            <p:cNvPr id="14" name="Picture 13" descr="A computer screen shot of a graph&#10;&#10;Description automatically generated">
              <a:extLst>
                <a:ext uri="{FF2B5EF4-FFF2-40B4-BE49-F238E27FC236}">
                  <a16:creationId xmlns:a16="http://schemas.microsoft.com/office/drawing/2014/main" id="{B6758832-61FD-7F83-838F-5B7877FE8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666" y="4194585"/>
              <a:ext cx="3600000" cy="2160000"/>
            </a:xfrm>
            <a:prstGeom prst="rect">
              <a:avLst/>
            </a:prstGeom>
          </p:spPr>
        </p:pic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3A0222-4E7D-3AC4-42D8-CCFE91D99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99802"/>
              </p:ext>
            </p:extLst>
          </p:nvPr>
        </p:nvGraphicFramePr>
        <p:xfrm>
          <a:off x="8462173" y="4354479"/>
          <a:ext cx="35372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1229238701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val="3437645757"/>
                    </a:ext>
                  </a:extLst>
                </a:gridCol>
                <a:gridCol w="967105">
                  <a:extLst>
                    <a:ext uri="{9D8B030D-6E8A-4147-A177-3AD203B41FA5}">
                      <a16:colId xmlns:a16="http://schemas.microsoft.com/office/drawing/2014/main" val="2129660943"/>
                    </a:ext>
                  </a:extLst>
                </a:gridCol>
                <a:gridCol w="889967">
                  <a:extLst>
                    <a:ext uri="{9D8B030D-6E8A-4147-A177-3AD203B41FA5}">
                      <a16:colId xmlns:a16="http://schemas.microsoft.com/office/drawing/2014/main" val="34868836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3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116µs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796µs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7809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393295-099D-829E-4E57-B0666969BA3B}"/>
              </a:ext>
            </a:extLst>
          </p:cNvPr>
          <p:cNvSpPr txBox="1"/>
          <p:nvPr/>
        </p:nvSpPr>
        <p:spPr>
          <a:xfrm>
            <a:off x="8762844" y="1951762"/>
            <a:ext cx="23054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CC</a:t>
            </a:r>
            <a:r>
              <a:rPr lang="en-US" dirty="0"/>
              <a:t> = 5V</a:t>
            </a:r>
          </a:p>
          <a:p>
            <a:r>
              <a:rPr lang="en-US" dirty="0"/>
              <a:t>I</a:t>
            </a:r>
            <a:r>
              <a:rPr lang="en-US" baseline="-25000" dirty="0"/>
              <a:t>CC</a:t>
            </a:r>
            <a:r>
              <a:rPr lang="en-US" dirty="0"/>
              <a:t>(Latch) = 10mA</a:t>
            </a:r>
          </a:p>
          <a:p>
            <a:r>
              <a:rPr lang="en-US" dirty="0"/>
              <a:t>I</a:t>
            </a:r>
            <a:r>
              <a:rPr lang="en-US" baseline="-25000" dirty="0"/>
              <a:t>CC</a:t>
            </a:r>
            <a:r>
              <a:rPr lang="en-US" dirty="0"/>
              <a:t>(Reset) = 7mA</a:t>
            </a:r>
          </a:p>
          <a:p>
            <a:r>
              <a:rPr lang="en-US" dirty="0"/>
              <a:t>V</a:t>
            </a:r>
            <a:r>
              <a:rPr lang="en-US" baseline="-25000" dirty="0"/>
              <a:t>O</a:t>
            </a:r>
            <a:r>
              <a:rPr lang="en-US" dirty="0"/>
              <a:t> = 28V (PSUA, PSUB)</a:t>
            </a:r>
          </a:p>
          <a:p>
            <a:r>
              <a:rPr lang="en-US" dirty="0"/>
              <a:t>I</a:t>
            </a:r>
            <a:r>
              <a:rPr lang="en-US" baseline="-25000" dirty="0"/>
              <a:t>O</a:t>
            </a:r>
            <a:r>
              <a:rPr lang="en-US" dirty="0"/>
              <a:t> = 1.16A</a:t>
            </a:r>
          </a:p>
          <a:p>
            <a:r>
              <a:rPr lang="en-US" dirty="0"/>
              <a:t>R</a:t>
            </a:r>
            <a:r>
              <a:rPr lang="en-US" baseline="-25000" dirty="0"/>
              <a:t>L</a:t>
            </a:r>
            <a:r>
              <a:rPr lang="en-US" dirty="0"/>
              <a:t> = 24Ω (loads 1 to 4)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1235C96-580F-87E6-22E3-14AC24C8D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38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A87B63-0B27-614E-5E72-9178E0D53121}"/>
              </a:ext>
            </a:extLst>
          </p:cNvPr>
          <p:cNvSpPr txBox="1"/>
          <p:nvPr/>
        </p:nvSpPr>
        <p:spPr>
          <a:xfrm>
            <a:off x="1383011" y="536543"/>
            <a:ext cx="942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Development 2 Without V</a:t>
            </a:r>
            <a:r>
              <a:rPr lang="en-US" sz="3600" baseline="-25000" dirty="0"/>
              <a:t>CC</a:t>
            </a:r>
            <a:r>
              <a:rPr lang="en-US" sz="3600" dirty="0"/>
              <a:t> Fixed Voltage Output</a:t>
            </a:r>
            <a:endParaRPr lang="en-GB" sz="36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0F3615-5FDA-5D13-7E30-D5F742D077FB}"/>
              </a:ext>
            </a:extLst>
          </p:cNvPr>
          <p:cNvGrpSpPr/>
          <p:nvPr/>
        </p:nvGrpSpPr>
        <p:grpSpPr>
          <a:xfrm>
            <a:off x="6656924" y="1425484"/>
            <a:ext cx="2694121" cy="2375885"/>
            <a:chOff x="6986646" y="1927818"/>
            <a:chExt cx="3881379" cy="291373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BF9C48D-0018-1A7D-B93F-CFE3D7F033A3}"/>
                </a:ext>
              </a:extLst>
            </p:cNvPr>
            <p:cNvGrpSpPr/>
            <p:nvPr/>
          </p:nvGrpSpPr>
          <p:grpSpPr>
            <a:xfrm>
              <a:off x="6986646" y="2229265"/>
              <a:ext cx="3881379" cy="2612289"/>
              <a:chOff x="7119996" y="1783730"/>
              <a:chExt cx="3881379" cy="261228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80988B4-568E-AFC1-9162-C90D061C9494}"/>
                  </a:ext>
                </a:extLst>
              </p:cNvPr>
              <p:cNvSpPr/>
              <p:nvPr/>
            </p:nvSpPr>
            <p:spPr>
              <a:xfrm>
                <a:off x="7258050" y="2126215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2B9B3A-3AC5-A83B-E3D9-DFB64AE0E1C3}"/>
                  </a:ext>
                </a:extLst>
              </p:cNvPr>
              <p:cNvSpPr/>
              <p:nvPr/>
            </p:nvSpPr>
            <p:spPr>
              <a:xfrm>
                <a:off x="8324850" y="2116691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AC557C2-B14A-FAC6-E787-E5A9DFC1207C}"/>
                  </a:ext>
                </a:extLst>
              </p:cNvPr>
              <p:cNvSpPr/>
              <p:nvPr/>
            </p:nvSpPr>
            <p:spPr>
              <a:xfrm>
                <a:off x="9391650" y="2116691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B9773E5-6D86-082B-558D-79DFE55A7744}"/>
                  </a:ext>
                </a:extLst>
              </p:cNvPr>
              <p:cNvSpPr/>
              <p:nvPr/>
            </p:nvSpPr>
            <p:spPr>
              <a:xfrm>
                <a:off x="10458450" y="2129911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BF771F7-A2AE-B3FB-A8DF-AA361AEEC55B}"/>
                  </a:ext>
                </a:extLst>
              </p:cNvPr>
              <p:cNvSpPr/>
              <p:nvPr/>
            </p:nvSpPr>
            <p:spPr>
              <a:xfrm>
                <a:off x="7258050" y="3637967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000D358-D89D-8693-35C0-CFAB208DDD89}"/>
                  </a:ext>
                </a:extLst>
              </p:cNvPr>
              <p:cNvSpPr/>
              <p:nvPr/>
            </p:nvSpPr>
            <p:spPr>
              <a:xfrm>
                <a:off x="8324850" y="3628443"/>
                <a:ext cx="171450" cy="1846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B01AAE8-C224-49B9-A430-A2339F3F911D}"/>
                  </a:ext>
                </a:extLst>
              </p:cNvPr>
              <p:cNvSpPr/>
              <p:nvPr/>
            </p:nvSpPr>
            <p:spPr>
              <a:xfrm>
                <a:off x="9391650" y="3628443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6D9D06A-DB27-94DD-AC87-17EBD6010E6E}"/>
                  </a:ext>
                </a:extLst>
              </p:cNvPr>
              <p:cNvSpPr/>
              <p:nvPr/>
            </p:nvSpPr>
            <p:spPr>
              <a:xfrm>
                <a:off x="10458450" y="3641663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B1E30FC-EB99-85ED-E122-BB6811E8B91D}"/>
                  </a:ext>
                </a:extLst>
              </p:cNvPr>
              <p:cNvSpPr/>
              <p:nvPr/>
            </p:nvSpPr>
            <p:spPr>
              <a:xfrm>
                <a:off x="9877425" y="2860000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67FE3E0-0DF8-DF0A-8552-A1251EF653A3}"/>
                  </a:ext>
                </a:extLst>
              </p:cNvPr>
              <p:cNvSpPr/>
              <p:nvPr/>
            </p:nvSpPr>
            <p:spPr>
              <a:xfrm>
                <a:off x="7800975" y="2869553"/>
                <a:ext cx="171450" cy="1846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7274E1-F732-B9C1-6140-C25D3F48FFD0}"/>
                  </a:ext>
                </a:extLst>
              </p:cNvPr>
              <p:cNvSpPr txBox="1"/>
              <p:nvPr/>
            </p:nvSpPr>
            <p:spPr>
              <a:xfrm>
                <a:off x="7119996" y="1783730"/>
                <a:ext cx="499298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B1</a:t>
                </a:r>
                <a:endParaRPr lang="en-GB" sz="12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BFD225-8D53-8397-1FB7-A473115BE4E6}"/>
                  </a:ext>
                </a:extLst>
              </p:cNvPr>
              <p:cNvSpPr txBox="1"/>
              <p:nvPr/>
            </p:nvSpPr>
            <p:spPr>
              <a:xfrm>
                <a:off x="7119996" y="3794555"/>
                <a:ext cx="508536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A1</a:t>
                </a:r>
                <a:endParaRPr lang="en-GB" sz="12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5C7C860-9D28-C79B-50F0-9E70B9278F88}"/>
                  </a:ext>
                </a:extLst>
              </p:cNvPr>
              <p:cNvSpPr txBox="1"/>
              <p:nvPr/>
            </p:nvSpPr>
            <p:spPr>
              <a:xfrm>
                <a:off x="8155441" y="1783730"/>
                <a:ext cx="561651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-X2</a:t>
                </a:r>
                <a:endParaRPr lang="en-GB" sz="12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D4739C-B139-D252-6ACB-880862092585}"/>
                  </a:ext>
                </a:extLst>
              </p:cNvPr>
              <p:cNvSpPr txBox="1"/>
              <p:nvPr/>
            </p:nvSpPr>
            <p:spPr>
              <a:xfrm>
                <a:off x="8104322" y="3816217"/>
                <a:ext cx="605531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+X1</a:t>
                </a:r>
                <a:endParaRPr lang="en-GB" sz="12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B64288-06EA-87A2-6D18-25FB5E483735}"/>
                  </a:ext>
                </a:extLst>
              </p:cNvPr>
              <p:cNvSpPr txBox="1"/>
              <p:nvPr/>
            </p:nvSpPr>
            <p:spPr>
              <a:xfrm>
                <a:off x="9255199" y="1783730"/>
                <a:ext cx="499298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B2</a:t>
                </a:r>
                <a:endParaRPr lang="en-GB" sz="12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E9E419-DFD0-1A09-31FB-9AD5419CBDF4}"/>
                  </a:ext>
                </a:extLst>
              </p:cNvPr>
              <p:cNvSpPr txBox="1"/>
              <p:nvPr/>
            </p:nvSpPr>
            <p:spPr>
              <a:xfrm>
                <a:off x="9255199" y="3777299"/>
                <a:ext cx="508536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A2</a:t>
                </a:r>
                <a:endParaRPr lang="en-GB" sz="12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C06371-6998-7B3B-ECA6-5F583458DDE2}"/>
                  </a:ext>
                </a:extLst>
              </p:cNvPr>
              <p:cNvSpPr txBox="1"/>
              <p:nvPr/>
            </p:nvSpPr>
            <p:spPr>
              <a:xfrm>
                <a:off x="10320396" y="1810754"/>
                <a:ext cx="499298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B3</a:t>
                </a:r>
                <a:endParaRPr lang="en-GB" sz="12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B33ADC0-674F-186D-5B55-53E8FC960594}"/>
                  </a:ext>
                </a:extLst>
              </p:cNvPr>
              <p:cNvSpPr txBox="1"/>
              <p:nvPr/>
            </p:nvSpPr>
            <p:spPr>
              <a:xfrm>
                <a:off x="10330329" y="3794555"/>
                <a:ext cx="508536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A3</a:t>
                </a:r>
                <a:endParaRPr lang="en-GB" sz="12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17BEC-9B06-C541-EE17-5046D433B100}"/>
                  </a:ext>
                </a:extLst>
              </p:cNvPr>
              <p:cNvSpPr txBox="1"/>
              <p:nvPr/>
            </p:nvSpPr>
            <p:spPr>
              <a:xfrm>
                <a:off x="7938079" y="2767668"/>
                <a:ext cx="554724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-Y2</a:t>
                </a:r>
                <a:endParaRPr lang="en-GB" sz="12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682AEE9-C63C-23D7-17A1-FA0294F0D17D}"/>
                  </a:ext>
                </a:extLst>
              </p:cNvPr>
              <p:cNvSpPr txBox="1"/>
              <p:nvPr/>
            </p:nvSpPr>
            <p:spPr>
              <a:xfrm>
                <a:off x="10042114" y="2767056"/>
                <a:ext cx="598602" cy="34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+Y1</a:t>
                </a:r>
                <a:endParaRPr lang="en-GB" sz="1200" dirty="0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8C2D156-6D02-4F1B-0973-5EB32B4E5AC3}"/>
                  </a:ext>
                </a:extLst>
              </p:cNvPr>
              <p:cNvCxnSpPr>
                <a:stCxn id="38" idx="4"/>
              </p:cNvCxnSpPr>
              <p:nvPr/>
            </p:nvCxnSpPr>
            <p:spPr>
              <a:xfrm flipH="1">
                <a:off x="7342172" y="2310881"/>
                <a:ext cx="1603" cy="1908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DD3C0C5-9307-FDE5-EF27-A2DF95398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2648" y="2501767"/>
                <a:ext cx="19225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B373F29-AF55-AB57-F7CB-3CC3E015E7B5}"/>
                  </a:ext>
                </a:extLst>
              </p:cNvPr>
              <p:cNvCxnSpPr/>
              <p:nvPr/>
            </p:nvCxnSpPr>
            <p:spPr>
              <a:xfrm flipH="1">
                <a:off x="9672637" y="2501767"/>
                <a:ext cx="8810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B5A7092-EEEF-C12A-A2BC-4B65FB79593E}"/>
                  </a:ext>
                </a:extLst>
              </p:cNvPr>
              <p:cNvCxnSpPr>
                <a:cxnSpLocks/>
                <a:stCxn id="41" idx="4"/>
              </p:cNvCxnSpPr>
              <p:nvPr/>
            </p:nvCxnSpPr>
            <p:spPr>
              <a:xfrm>
                <a:off x="10544175" y="2314577"/>
                <a:ext cx="0" cy="1871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5144DAA-5E45-0048-5E4B-BE3D2252EC6F}"/>
                  </a:ext>
                </a:extLst>
              </p:cNvPr>
              <p:cNvCxnSpPr>
                <a:stCxn id="40" idx="4"/>
              </p:cNvCxnSpPr>
              <p:nvPr/>
            </p:nvCxnSpPr>
            <p:spPr>
              <a:xfrm>
                <a:off x="9477375" y="2301357"/>
                <a:ext cx="195262" cy="2004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6278411-90D7-469B-0BFD-EC1A57A28F3B}"/>
                  </a:ext>
                </a:extLst>
              </p:cNvPr>
              <p:cNvSpPr/>
              <p:nvPr/>
            </p:nvSpPr>
            <p:spPr>
              <a:xfrm>
                <a:off x="9646920" y="247890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55CD95F-E398-6C09-9309-3A9CCE550B04}"/>
                  </a:ext>
                </a:extLst>
              </p:cNvPr>
              <p:cNvSpPr/>
              <p:nvPr/>
            </p:nvSpPr>
            <p:spPr>
              <a:xfrm>
                <a:off x="9299444" y="2882860"/>
                <a:ext cx="444352" cy="1446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5E191D5-8748-ACFB-45DA-24EACF28BF96}"/>
                  </a:ext>
                </a:extLst>
              </p:cNvPr>
              <p:cNvSpPr/>
              <p:nvPr/>
            </p:nvSpPr>
            <p:spPr>
              <a:xfrm>
                <a:off x="8496881" y="2885898"/>
                <a:ext cx="444352" cy="1446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09CA7BF-7DDA-E84C-DCBE-3A8C1512DA50}"/>
                  </a:ext>
                </a:extLst>
              </p:cNvPr>
              <p:cNvCxnSpPr>
                <a:stCxn id="43" idx="0"/>
              </p:cNvCxnSpPr>
              <p:nvPr/>
            </p:nvCxnSpPr>
            <p:spPr>
              <a:xfrm flipV="1">
                <a:off x="8410575" y="3327558"/>
                <a:ext cx="0" cy="300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C289C26-CED8-2AA9-AF35-928AD3B2C3A6}"/>
                  </a:ext>
                </a:extLst>
              </p:cNvPr>
              <p:cNvCxnSpPr/>
              <p:nvPr/>
            </p:nvCxnSpPr>
            <p:spPr>
              <a:xfrm>
                <a:off x="8410575" y="3327558"/>
                <a:ext cx="3084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5EF7DA3-73D7-6FE2-C542-705B5B1912D8}"/>
                  </a:ext>
                </a:extLst>
              </p:cNvPr>
              <p:cNvCxnSpPr>
                <a:endCxn id="65" idx="2"/>
              </p:cNvCxnSpPr>
              <p:nvPr/>
            </p:nvCxnSpPr>
            <p:spPr>
              <a:xfrm flipV="1">
                <a:off x="8719057" y="3030553"/>
                <a:ext cx="0" cy="2970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F8E79CA-A6EE-8A36-06A0-63236CF74067}"/>
                  </a:ext>
                </a:extLst>
              </p:cNvPr>
              <p:cNvCxnSpPr>
                <a:cxnSpLocks/>
                <a:stCxn id="39" idx="6"/>
              </p:cNvCxnSpPr>
              <p:nvPr/>
            </p:nvCxnSpPr>
            <p:spPr>
              <a:xfrm flipV="1">
                <a:off x="8496300" y="2209023"/>
                <a:ext cx="222176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E9FEF70-81A7-B2B6-47C4-1269739ABC33}"/>
                  </a:ext>
                </a:extLst>
              </p:cNvPr>
              <p:cNvCxnSpPr>
                <a:cxnSpLocks/>
                <a:endCxn id="65" idx="0"/>
              </p:cNvCxnSpPr>
              <p:nvPr/>
            </p:nvCxnSpPr>
            <p:spPr>
              <a:xfrm>
                <a:off x="8718476" y="2209023"/>
                <a:ext cx="581" cy="6768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2548DF5-4473-9C68-4CCC-9BC96C2A395E}"/>
                  </a:ext>
                </a:extLst>
              </p:cNvPr>
              <p:cNvCxnSpPr/>
              <p:nvPr/>
            </p:nvCxnSpPr>
            <p:spPr>
              <a:xfrm flipH="1">
                <a:off x="7332648" y="3434260"/>
                <a:ext cx="1603" cy="1908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1742A05-A219-AC7F-4824-DADA666D3D96}"/>
                  </a:ext>
                </a:extLst>
              </p:cNvPr>
              <p:cNvCxnSpPr/>
              <p:nvPr/>
            </p:nvCxnSpPr>
            <p:spPr>
              <a:xfrm flipH="1">
                <a:off x="10535369" y="3434260"/>
                <a:ext cx="1603" cy="1908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A353A737-D426-0170-B4B2-6987C2F1A3F0}"/>
                  </a:ext>
                </a:extLst>
              </p:cNvPr>
              <p:cNvCxnSpPr/>
              <p:nvPr/>
            </p:nvCxnSpPr>
            <p:spPr>
              <a:xfrm flipH="1">
                <a:off x="9663112" y="3435217"/>
                <a:ext cx="8810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3A24B68A-243B-36F9-9B30-BA36216DD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2648" y="3429000"/>
                <a:ext cx="19225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B0E371B-8CE9-8992-1936-C196C88E4C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5727" y="3435217"/>
                <a:ext cx="205147" cy="1899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659C0CD-4139-4272-1462-31F0AE28BBEC}"/>
                  </a:ext>
                </a:extLst>
              </p:cNvPr>
              <p:cNvSpPr/>
              <p:nvPr/>
            </p:nvSpPr>
            <p:spPr>
              <a:xfrm>
                <a:off x="9679897" y="340906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E9CE8AC-D0F5-32B8-29FD-D3D8F82D72B6}"/>
                  </a:ext>
                </a:extLst>
              </p:cNvPr>
              <p:cNvCxnSpPr>
                <a:stCxn id="46" idx="2"/>
                <a:endCxn id="64" idx="3"/>
              </p:cNvCxnSpPr>
              <p:nvPr/>
            </p:nvCxnSpPr>
            <p:spPr>
              <a:xfrm flipH="1">
                <a:off x="9743796" y="2952333"/>
                <a:ext cx="133629" cy="28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538EEDA-C48B-EA0E-A1EA-A2AE3B2E5CEE}"/>
                  </a:ext>
                </a:extLst>
              </p:cNvPr>
              <p:cNvCxnSpPr>
                <a:stCxn id="64" idx="1"/>
              </p:cNvCxnSpPr>
              <p:nvPr/>
            </p:nvCxnSpPr>
            <p:spPr>
              <a:xfrm flipH="1">
                <a:off x="9061450" y="2955188"/>
                <a:ext cx="237994" cy="30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4280EB7-76CD-A4C6-4517-4F48335FCBBE}"/>
                  </a:ext>
                </a:extLst>
              </p:cNvPr>
              <p:cNvCxnSpPr/>
              <p:nvPr/>
            </p:nvCxnSpPr>
            <p:spPr>
              <a:xfrm>
                <a:off x="9065336" y="2948701"/>
                <a:ext cx="0" cy="1274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774AF2E-AA94-8193-603C-C157103DA1C0}"/>
                  </a:ext>
                </a:extLst>
              </p:cNvPr>
              <p:cNvCxnSpPr/>
              <p:nvPr/>
            </p:nvCxnSpPr>
            <p:spPr>
              <a:xfrm flipH="1">
                <a:off x="7893843" y="4213936"/>
                <a:ext cx="1174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6C6CDEEB-F8AC-430B-83BC-5EDE4A18C5F5}"/>
                  </a:ext>
                </a:extLst>
              </p:cNvPr>
              <p:cNvCxnSpPr>
                <a:cxnSpLocks/>
                <a:endCxn id="47" idx="4"/>
              </p:cNvCxnSpPr>
              <p:nvPr/>
            </p:nvCxnSpPr>
            <p:spPr>
              <a:xfrm flipH="1" flipV="1">
                <a:off x="7886700" y="3054219"/>
                <a:ext cx="6637" cy="11692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63D2563-8E76-8CC3-715F-D6A88C5CD461}"/>
                  </a:ext>
                </a:extLst>
              </p:cNvPr>
              <p:cNvSpPr/>
              <p:nvPr/>
            </p:nvSpPr>
            <p:spPr>
              <a:xfrm>
                <a:off x="7119996" y="1810754"/>
                <a:ext cx="3881379" cy="2585265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ADB2D9-D3E7-711C-1BB5-E9DEC3FA651B}"/>
                </a:ext>
              </a:extLst>
            </p:cNvPr>
            <p:cNvSpPr txBox="1"/>
            <p:nvPr/>
          </p:nvSpPr>
          <p:spPr>
            <a:xfrm>
              <a:off x="8402872" y="1927818"/>
              <a:ext cx="1162285" cy="33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ESCC LMR</a:t>
              </a:r>
              <a:endParaRPr lang="en-GB" sz="1200" dirty="0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20826F4-1B4E-68DD-0384-F57DF27DFD2A}"/>
              </a:ext>
            </a:extLst>
          </p:cNvPr>
          <p:cNvSpPr txBox="1"/>
          <p:nvPr/>
        </p:nvSpPr>
        <p:spPr>
          <a:xfrm>
            <a:off x="26499" y="1493966"/>
            <a:ext cx="2271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Similarities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10 pins required (XVBus return = A2 and B2)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A3 = Normally Closed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A1 = Normally Open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B3 = Normally Closed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B1 = Normally Open 2</a:t>
            </a:r>
            <a:endParaRPr lang="en-GB" sz="12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5CACB90-B80C-6D00-C7B8-257182C8CDD9}"/>
              </a:ext>
            </a:extLst>
          </p:cNvPr>
          <p:cNvSpPr txBox="1"/>
          <p:nvPr/>
        </p:nvSpPr>
        <p:spPr>
          <a:xfrm>
            <a:off x="9412605" y="1703467"/>
            <a:ext cx="267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Changes to be made from ESCC to ISOCOM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+X1 = Latch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+Y1 =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-X2 = </a:t>
            </a:r>
            <a:r>
              <a:rPr lang="en-US" sz="1200" dirty="0" err="1"/>
              <a:t>GnD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-Y2 = XVBus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A2 and B2 made common to create XVBus return </a:t>
            </a:r>
            <a:endParaRPr lang="en-GB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C2D22-614B-C10E-6481-EF3755287574}"/>
              </a:ext>
            </a:extLst>
          </p:cNvPr>
          <p:cNvGrpSpPr/>
          <p:nvPr/>
        </p:nvGrpSpPr>
        <p:grpSpPr>
          <a:xfrm>
            <a:off x="2234414" y="1493966"/>
            <a:ext cx="3414577" cy="2307409"/>
            <a:chOff x="530890" y="752475"/>
            <a:chExt cx="4793293" cy="35325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97B55-2788-7094-720E-AD85EE0D6A9F}"/>
                </a:ext>
              </a:extLst>
            </p:cNvPr>
            <p:cNvSpPr/>
            <p:nvPr/>
          </p:nvSpPr>
          <p:spPr>
            <a:xfrm>
              <a:off x="1415640" y="1177821"/>
              <a:ext cx="3044843" cy="310718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8633F21-B93E-CADD-9563-3F5AB26AF88E}"/>
                </a:ext>
              </a:extLst>
            </p:cNvPr>
            <p:cNvCxnSpPr/>
            <p:nvPr/>
          </p:nvCxnSpPr>
          <p:spPr>
            <a:xfrm>
              <a:off x="530890" y="2057654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5BCA7C3-CFF9-794F-2DE8-E9EA885A3093}"/>
                </a:ext>
              </a:extLst>
            </p:cNvPr>
            <p:cNvCxnSpPr/>
            <p:nvPr/>
          </p:nvCxnSpPr>
          <p:spPr>
            <a:xfrm>
              <a:off x="530890" y="2701467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708845-DBE5-D244-28FF-A42E7AC563E9}"/>
                </a:ext>
              </a:extLst>
            </p:cNvPr>
            <p:cNvCxnSpPr/>
            <p:nvPr/>
          </p:nvCxnSpPr>
          <p:spPr>
            <a:xfrm>
              <a:off x="540795" y="3401263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A26D485-42F5-D3A6-384A-FE5F8AC9256A}"/>
                </a:ext>
              </a:extLst>
            </p:cNvPr>
            <p:cNvCxnSpPr/>
            <p:nvPr/>
          </p:nvCxnSpPr>
          <p:spPr>
            <a:xfrm>
              <a:off x="4460483" y="1526526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9AC82D1-E0A5-E757-A008-F26ECD6965DF}"/>
                </a:ext>
              </a:extLst>
            </p:cNvPr>
            <p:cNvCxnSpPr/>
            <p:nvPr/>
          </p:nvCxnSpPr>
          <p:spPr>
            <a:xfrm>
              <a:off x="4460483" y="1930853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E8CA86A-8312-EE8E-5BEC-D267E35CB7C7}"/>
                </a:ext>
              </a:extLst>
            </p:cNvPr>
            <p:cNvCxnSpPr/>
            <p:nvPr/>
          </p:nvCxnSpPr>
          <p:spPr>
            <a:xfrm>
              <a:off x="4460483" y="2369392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2485F49-072E-238B-FABC-4B5474AD4DE8}"/>
                </a:ext>
              </a:extLst>
            </p:cNvPr>
            <p:cNvCxnSpPr/>
            <p:nvPr/>
          </p:nvCxnSpPr>
          <p:spPr>
            <a:xfrm>
              <a:off x="4460483" y="3751168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FA2BCB2-328B-E654-E298-24904D11BF69}"/>
                </a:ext>
              </a:extLst>
            </p:cNvPr>
            <p:cNvCxnSpPr/>
            <p:nvPr/>
          </p:nvCxnSpPr>
          <p:spPr>
            <a:xfrm>
              <a:off x="4449659" y="2844217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81B25BD-F3E2-5C3F-627F-0156DFBB2DC9}"/>
                </a:ext>
              </a:extLst>
            </p:cNvPr>
            <p:cNvCxnSpPr/>
            <p:nvPr/>
          </p:nvCxnSpPr>
          <p:spPr>
            <a:xfrm>
              <a:off x="4449659" y="3264095"/>
              <a:ext cx="86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1522CE-9362-E255-415B-2047972D423B}"/>
                </a:ext>
              </a:extLst>
            </p:cNvPr>
            <p:cNvSpPr txBox="1"/>
            <p:nvPr/>
          </p:nvSpPr>
          <p:spPr>
            <a:xfrm>
              <a:off x="1374905" y="1817007"/>
              <a:ext cx="724941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Latch</a:t>
              </a:r>
              <a:endParaRPr lang="en-GB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827B5D-CE71-9CB6-A10B-72E2446C655A}"/>
                </a:ext>
              </a:extLst>
            </p:cNvPr>
            <p:cNvSpPr txBox="1"/>
            <p:nvPr/>
          </p:nvSpPr>
          <p:spPr>
            <a:xfrm>
              <a:off x="1366504" y="2538846"/>
              <a:ext cx="744834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Reset</a:t>
              </a:r>
              <a:endParaRPr lang="en-GB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5FD5B6-876F-4ACA-DC47-AE680EEF636E}"/>
                </a:ext>
              </a:extLst>
            </p:cNvPr>
            <p:cNvSpPr txBox="1"/>
            <p:nvPr/>
          </p:nvSpPr>
          <p:spPr>
            <a:xfrm>
              <a:off x="1366504" y="3216596"/>
              <a:ext cx="837545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 Gnd</a:t>
              </a:r>
              <a:endParaRPr lang="en-GB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4CE0EF-1FDD-B1F7-D091-1DFC8FAE152E}"/>
                </a:ext>
              </a:extLst>
            </p:cNvPr>
            <p:cNvSpPr txBox="1"/>
            <p:nvPr/>
          </p:nvSpPr>
          <p:spPr>
            <a:xfrm flipH="1">
              <a:off x="3650001" y="1368613"/>
              <a:ext cx="863669" cy="42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XVBus</a:t>
              </a:r>
              <a:endParaRPr lang="en-GB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FDFC30-586C-6D5D-9BE2-5003475EB5BD}"/>
                </a:ext>
              </a:extLst>
            </p:cNvPr>
            <p:cNvSpPr txBox="1"/>
            <p:nvPr/>
          </p:nvSpPr>
          <p:spPr>
            <a:xfrm>
              <a:off x="4037181" y="1746186"/>
              <a:ext cx="495507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A3</a:t>
              </a:r>
              <a:endParaRPr lang="en-GB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77D01C-B10E-503D-D4A7-1C481D34CA74}"/>
                </a:ext>
              </a:extLst>
            </p:cNvPr>
            <p:cNvSpPr txBox="1"/>
            <p:nvPr/>
          </p:nvSpPr>
          <p:spPr>
            <a:xfrm>
              <a:off x="4037181" y="2167651"/>
              <a:ext cx="495507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A1</a:t>
              </a:r>
              <a:endParaRPr lang="en-GB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1A0E2C-9B25-2C29-683C-51E4E769A9DC}"/>
                </a:ext>
              </a:extLst>
            </p:cNvPr>
            <p:cNvSpPr txBox="1"/>
            <p:nvPr/>
          </p:nvSpPr>
          <p:spPr>
            <a:xfrm>
              <a:off x="3005680" y="3564115"/>
              <a:ext cx="1407310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XVBus</a:t>
              </a:r>
              <a:r>
                <a:rPr lang="en-US" sz="1200" dirty="0"/>
                <a:t> return</a:t>
              </a:r>
              <a:endParaRPr lang="en-GB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A6641C-A36A-E991-9DD1-3BC574A45F88}"/>
                </a:ext>
              </a:extLst>
            </p:cNvPr>
            <p:cNvSpPr txBox="1"/>
            <p:nvPr/>
          </p:nvSpPr>
          <p:spPr>
            <a:xfrm>
              <a:off x="4021787" y="2637917"/>
              <a:ext cx="486506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B3</a:t>
              </a:r>
              <a:endParaRPr lang="en-GB" sz="12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526A7D-1E60-270F-EB0E-0BB4ABD19E13}"/>
                </a:ext>
              </a:extLst>
            </p:cNvPr>
            <p:cNvSpPr txBox="1"/>
            <p:nvPr/>
          </p:nvSpPr>
          <p:spPr>
            <a:xfrm>
              <a:off x="4030186" y="3015702"/>
              <a:ext cx="486506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B1</a:t>
              </a:r>
              <a:endParaRPr lang="en-GB" sz="12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A63AB9-3F50-034C-CC0A-A30F0BBA0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5900" y="3751168"/>
              <a:ext cx="2497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BA250-20F1-D377-6575-6A4A33E8B731}"/>
                </a:ext>
              </a:extLst>
            </p:cNvPr>
            <p:cNvCxnSpPr>
              <a:cxnSpLocks/>
            </p:cNvCxnSpPr>
            <p:nvPr/>
          </p:nvCxnSpPr>
          <p:spPr>
            <a:xfrm>
              <a:off x="2755900" y="2141219"/>
              <a:ext cx="0" cy="1609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2BEDC-B976-AA75-6ED7-F1F15320470B}"/>
                </a:ext>
              </a:extLst>
            </p:cNvPr>
            <p:cNvCxnSpPr>
              <a:cxnSpLocks/>
            </p:cNvCxnSpPr>
            <p:nvPr/>
          </p:nvCxnSpPr>
          <p:spPr>
            <a:xfrm>
              <a:off x="2749941" y="2141219"/>
              <a:ext cx="11124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C9EF24-D8FE-2FB3-5E31-9E988AD999A0}"/>
                </a:ext>
              </a:extLst>
            </p:cNvPr>
            <p:cNvCxnSpPr/>
            <p:nvPr/>
          </p:nvCxnSpPr>
          <p:spPr>
            <a:xfrm flipV="1">
              <a:off x="3857998" y="2019670"/>
              <a:ext cx="259555" cy="112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8CA8F6C-4879-503F-32AD-FFB476B32888}"/>
                </a:ext>
              </a:extLst>
            </p:cNvPr>
            <p:cNvSpPr/>
            <p:nvPr/>
          </p:nvSpPr>
          <p:spPr>
            <a:xfrm>
              <a:off x="4081677" y="201121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93079DB1-35A8-7EA2-8E5F-F2F88FE23B97}"/>
                </a:ext>
              </a:extLst>
            </p:cNvPr>
            <p:cNvSpPr/>
            <p:nvPr/>
          </p:nvSpPr>
          <p:spPr>
            <a:xfrm>
              <a:off x="3618027" y="2019670"/>
              <a:ext cx="419100" cy="423759"/>
            </a:xfrm>
            <a:prstGeom prst="arc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027DD3E-94BF-32DC-06BC-3641A81FB04A}"/>
                </a:ext>
              </a:extLst>
            </p:cNvPr>
            <p:cNvSpPr/>
            <p:nvPr/>
          </p:nvSpPr>
          <p:spPr>
            <a:xfrm>
              <a:off x="4083891" y="219653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CD3C4F-41A5-873F-06B5-0722B34CFC7C}"/>
                </a:ext>
              </a:extLst>
            </p:cNvPr>
            <p:cNvSpPr txBox="1"/>
            <p:nvPr/>
          </p:nvSpPr>
          <p:spPr>
            <a:xfrm>
              <a:off x="2329817" y="752475"/>
              <a:ext cx="1452223" cy="42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ISOCOM LSSR</a:t>
              </a:r>
              <a:endParaRPr lang="en-GB" sz="1200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E45B6E3-7204-1813-BECF-EC9F5B1560BF}"/>
                </a:ext>
              </a:extLst>
            </p:cNvPr>
            <p:cNvCxnSpPr>
              <a:cxnSpLocks/>
            </p:cNvCxnSpPr>
            <p:nvPr/>
          </p:nvCxnSpPr>
          <p:spPr>
            <a:xfrm>
              <a:off x="2749940" y="3015702"/>
              <a:ext cx="11124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22A45C-4F03-946E-1FCB-775F6D06C56B}"/>
                </a:ext>
              </a:extLst>
            </p:cNvPr>
            <p:cNvCxnSpPr/>
            <p:nvPr/>
          </p:nvCxnSpPr>
          <p:spPr>
            <a:xfrm flipV="1">
              <a:off x="3860140" y="2898785"/>
              <a:ext cx="259555" cy="112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741E24-9D1F-1037-F13B-14E3B67D53CA}"/>
                </a:ext>
              </a:extLst>
            </p:cNvPr>
            <p:cNvSpPr/>
            <p:nvPr/>
          </p:nvSpPr>
          <p:spPr>
            <a:xfrm>
              <a:off x="4083819" y="28903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9DB755C-B7BF-2734-902C-4574D554FBB7}"/>
                </a:ext>
              </a:extLst>
            </p:cNvPr>
            <p:cNvSpPr/>
            <p:nvPr/>
          </p:nvSpPr>
          <p:spPr>
            <a:xfrm>
              <a:off x="3620169" y="2898785"/>
              <a:ext cx="419100" cy="423759"/>
            </a:xfrm>
            <a:prstGeom prst="arc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DCB48A8-AFA1-6EFD-D69F-880BCFCA1C1E}"/>
                </a:ext>
              </a:extLst>
            </p:cNvPr>
            <p:cNvSpPr/>
            <p:nvPr/>
          </p:nvSpPr>
          <p:spPr>
            <a:xfrm>
              <a:off x="4086033" y="307565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06081A-CBE5-D917-286C-FBC5BB924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4" y="-16410"/>
            <a:ext cx="3114131" cy="60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8DD864-0140-6CAA-7D62-DE949935F594}"/>
              </a:ext>
            </a:extLst>
          </p:cNvPr>
          <p:cNvGrpSpPr/>
          <p:nvPr/>
        </p:nvGrpSpPr>
        <p:grpSpPr>
          <a:xfrm>
            <a:off x="6804529" y="3938322"/>
            <a:ext cx="5082096" cy="2835933"/>
            <a:chOff x="6567888" y="3729761"/>
            <a:chExt cx="5082096" cy="28359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0F9EDC-A0CF-3B67-004E-F3A55867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7888" y="4140582"/>
              <a:ext cx="5082096" cy="242511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D6CA6E6-D8D0-58F4-8853-A55E014C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6767" y="3729761"/>
              <a:ext cx="1942618" cy="627676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FD08C0B-8541-E33C-A436-D0DC5BFB5D61}"/>
              </a:ext>
            </a:extLst>
          </p:cNvPr>
          <p:cNvGrpSpPr/>
          <p:nvPr/>
        </p:nvGrpSpPr>
        <p:grpSpPr>
          <a:xfrm>
            <a:off x="1537805" y="4045134"/>
            <a:ext cx="5060693" cy="2704737"/>
            <a:chOff x="1162103" y="3812960"/>
            <a:chExt cx="5060693" cy="2704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41D5A9-EB8F-171A-713E-9A57A291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2103" y="4188579"/>
              <a:ext cx="5060693" cy="2329118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C3B4003-943D-9FC4-A24C-8C76224A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7636" y="3812960"/>
              <a:ext cx="1786824" cy="577338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E2345E02-AF3C-0533-7BB1-257DD9D9B0C1}"/>
              </a:ext>
            </a:extLst>
          </p:cNvPr>
          <p:cNvSpPr txBox="1"/>
          <p:nvPr/>
        </p:nvSpPr>
        <p:spPr>
          <a:xfrm>
            <a:off x="26499" y="3330111"/>
            <a:ext cx="2904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XVBus is hard set (i.e., 5, 12, 28, 48 V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Does not require an additional Vcc.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Both Poles switching the </a:t>
            </a:r>
            <a:r>
              <a:rPr lang="en-US" sz="1200" dirty="0" err="1"/>
              <a:t>XVBus</a:t>
            </a:r>
            <a:r>
              <a:rPr lang="en-US" sz="1200" dirty="0"/>
              <a:t> return (output Gnd).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Can go up to high currents (up to 20A) package dependent.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0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151515"/>
      </a:dk1>
      <a:lt1>
        <a:srgbClr val="FFFFFF"/>
      </a:lt1>
      <a:dk2>
        <a:srgbClr val="00213A"/>
      </a:dk2>
      <a:lt2>
        <a:srgbClr val="DADADA"/>
      </a:lt2>
      <a:accent1>
        <a:srgbClr val="00574E"/>
      </a:accent1>
      <a:accent2>
        <a:srgbClr val="007568"/>
      </a:accent2>
      <a:accent3>
        <a:srgbClr val="BB8640"/>
      </a:accent3>
      <a:accent4>
        <a:srgbClr val="AD9277"/>
      </a:accent4>
      <a:accent5>
        <a:srgbClr val="568961"/>
      </a:accent5>
      <a:accent6>
        <a:srgbClr val="477150"/>
      </a:accent6>
      <a:hlink>
        <a:srgbClr val="E98052"/>
      </a:hlink>
      <a:folHlink>
        <a:srgbClr val="F4B6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8CEDAE-5A5E-4379-80F3-59CFE7A47456}"/>
</file>

<file path=customXml/itemProps2.xml><?xml version="1.0" encoding="utf-8"?>
<ds:datastoreItem xmlns:ds="http://schemas.openxmlformats.org/officeDocument/2006/customXml" ds:itemID="{A94A9D09-0F88-45B0-8FB3-7F13892BA941}"/>
</file>

<file path=customXml/itemProps3.xml><?xml version="1.0" encoding="utf-8"?>
<ds:datastoreItem xmlns:ds="http://schemas.openxmlformats.org/officeDocument/2006/customXml" ds:itemID="{0630CEF4-1E6B-40D3-8459-CBE205EDED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1924</Words>
  <Application>Microsoft Office PowerPoint</Application>
  <PresentationFormat>Widescreen</PresentationFormat>
  <Paragraphs>425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Narrow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ISOCOM - MICROSS</dc:title>
  <dc:creator>Emma Royal</dc:creator>
  <cp:lastModifiedBy>Andrew Burton</cp:lastModifiedBy>
  <cp:revision>121</cp:revision>
  <dcterms:created xsi:type="dcterms:W3CDTF">2022-01-24T11:33:15Z</dcterms:created>
  <dcterms:modified xsi:type="dcterms:W3CDTF">2024-10-11T13:15:44Z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</Properties>
</file>